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256" r:id="rId2"/>
    <p:sldId id="300" r:id="rId3"/>
    <p:sldId id="301" r:id="rId4"/>
    <p:sldId id="302" r:id="rId5"/>
    <p:sldId id="303" r:id="rId6"/>
    <p:sldId id="305" r:id="rId7"/>
    <p:sldId id="306" r:id="rId8"/>
    <p:sldId id="323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28" r:id="rId17"/>
    <p:sldId id="335" r:id="rId18"/>
    <p:sldId id="327" r:id="rId19"/>
    <p:sldId id="329" r:id="rId20"/>
    <p:sldId id="330" r:id="rId21"/>
    <p:sldId id="315" r:id="rId22"/>
    <p:sldId id="331" r:id="rId23"/>
    <p:sldId id="332" r:id="rId24"/>
    <p:sldId id="333" r:id="rId25"/>
    <p:sldId id="334" r:id="rId26"/>
    <p:sldId id="316" r:id="rId27"/>
    <p:sldId id="325" r:id="rId28"/>
    <p:sldId id="326" r:id="rId29"/>
    <p:sldId id="318" r:id="rId30"/>
    <p:sldId id="336" r:id="rId31"/>
    <p:sldId id="319" r:id="rId32"/>
    <p:sldId id="322" r:id="rId33"/>
    <p:sldId id="321" r:id="rId34"/>
    <p:sldId id="324" r:id="rId35"/>
  </p:sldIdLst>
  <p:sldSz cx="9144000" cy="6858000" type="screen4x3"/>
  <p:notesSz cx="6858000" cy="9144000"/>
  <p:custShowLst>
    <p:custShow name="Presentación personalizada 1" id="0">
      <p:sldLst/>
    </p:custShow>
  </p:custShowLst>
  <p:defaultTextStyle>
    <a:defPPr>
      <a:defRPr lang="es-ES"/>
    </a:defPPr>
    <a:lvl1pPr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DF49B"/>
    <a:srgbClr val="FBEA45"/>
    <a:srgbClr val="749BC2"/>
    <a:srgbClr val="E59007"/>
    <a:srgbClr val="F7C62B"/>
    <a:srgbClr val="EF430D"/>
    <a:srgbClr val="6699FF"/>
    <a:srgbClr val="8DAD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662" autoAdjust="0"/>
    <p:restoredTop sz="94660"/>
  </p:normalViewPr>
  <p:slideViewPr>
    <p:cSldViewPr>
      <p:cViewPr>
        <p:scale>
          <a:sx n="75" d="100"/>
          <a:sy n="75" d="100"/>
        </p:scale>
        <p:origin x="-2376" y="-930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286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fld id="{7BC95077-3C82-4E14-A4E7-10CB5BCD1D7F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212C3173-05A8-499B-A0A8-D8F055773B1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2321-B06B-4A6C-9903-3189045FEAF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9C40-EB9D-436D-989C-E4FC27327B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65532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FF171F-BDBD-437A-B3E7-35DA59E29DE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723D-44AA-4D12-8D3A-D87144A1C2C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8998F2B-E3E7-4B87-A897-F7AA621A583D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E50BF66-26CB-44A0-98A3-28EDCD4DF4D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470776C-C359-4B95-BB93-5A46F729BE1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8B1E-4CA4-4503-94B2-3F6EA549F99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0D112A2-4364-4341-AD5C-73B6769FC2B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ECD45AAD-1C67-4591-9384-D64EBFDB36A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92C6B10-4717-434D-93C3-F003CE58B9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pPr/>
              <a:t>11/7/2009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86A2B64-FCBF-4D64-9E81-2F13D28EA63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" name="Picture 7" descr="logo_te_small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066800" y="5876925"/>
            <a:ext cx="914400" cy="447675"/>
          </a:xfrm>
          <a:prstGeom prst="rect">
            <a:avLst/>
          </a:prstGeom>
          <a:noFill/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44750" y="5803900"/>
            <a:ext cx="4337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>
                <a:solidFill>
                  <a:schemeClr val="bg1"/>
                </a:solidFill>
                <a:effectLst/>
              </a:rPr>
              <a:t>         </a:t>
            </a:r>
            <a:r>
              <a:rPr lang="es-ES" sz="1800">
                <a:solidFill>
                  <a:schemeClr val="tx1"/>
                </a:solidFill>
                <a:effectLst/>
              </a:rPr>
              <a:t>Proyecto Fin de Carrera</a:t>
            </a:r>
          </a:p>
          <a:p>
            <a:pPr>
              <a:spcBef>
                <a:spcPct val="0"/>
              </a:spcBef>
            </a:pPr>
            <a:r>
              <a:rPr lang="es-ES" sz="1800">
                <a:solidFill>
                  <a:schemeClr val="tx1"/>
                </a:solidFill>
                <a:effectLst/>
              </a:rPr>
              <a:t>Departamento de Tecnología Electrónica</a:t>
            </a:r>
          </a:p>
          <a:p>
            <a:pPr>
              <a:spcBef>
                <a:spcPct val="0"/>
              </a:spcBef>
            </a:pPr>
            <a:endParaRPr lang="es-ES" sz="1800">
              <a:solidFill>
                <a:schemeClr val="tx1"/>
              </a:solidFill>
              <a:effectLst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989013" y="56388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../../HOME3D/src_wrml/casavr/integra.WR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11" Type="http://schemas.openxmlformats.org/officeDocument/2006/relationships/image" Target="../media/image48.jpeg"/><Relationship Id="rId5" Type="http://schemas.openxmlformats.org/officeDocument/2006/relationships/image" Target="../media/image43.jpeg"/><Relationship Id="rId10" Type="http://schemas.openxmlformats.org/officeDocument/2006/relationships/hyperlink" Target="../../ETSIT/src_wrml/etsit3Dreal1.WRL" TargetMode="External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E:\pfc27\DOCUMENTACION\presentacion\imgvideos\IntegracionYpruebas.wmv" TargetMode="External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AF7-1E40-4FCE-BD28-874FBE129575}" type="slidenum">
              <a:rPr lang="es-ES"/>
              <a:pPr/>
              <a:t>1</a:t>
            </a:fld>
            <a:endParaRPr lang="es-ES"/>
          </a:p>
        </p:txBody>
      </p:sp>
      <p:pic>
        <p:nvPicPr>
          <p:cNvPr id="2050" name="Picture 2" descr="logo_u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063" y="228600"/>
            <a:ext cx="1303337" cy="1154113"/>
          </a:xfrm>
          <a:prstGeom prst="rect">
            <a:avLst/>
          </a:prstGeom>
          <a:noFill/>
        </p:spPr>
      </p:pic>
      <p:pic>
        <p:nvPicPr>
          <p:cNvPr id="2051" name="Picture 3" descr="etsit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239000" y="228600"/>
            <a:ext cx="11271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2759075" y="555625"/>
            <a:ext cx="365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>
                <a:solidFill>
                  <a:schemeClr val="tx1"/>
                </a:solidFill>
                <a:effectLst/>
              </a:rPr>
              <a:t>E.T.S.I.Telecomunicación</a:t>
            </a:r>
            <a:br>
              <a:rPr lang="es-ES" sz="2400">
                <a:solidFill>
                  <a:schemeClr val="tx1"/>
                </a:solidFill>
                <a:effectLst/>
              </a:rPr>
            </a:br>
            <a:r>
              <a:rPr lang="es-ES" sz="2400">
                <a:solidFill>
                  <a:schemeClr val="tx1"/>
                </a:solidFill>
                <a:effectLst/>
              </a:rPr>
              <a:t>Universidad de Málaga</a:t>
            </a: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89013" y="15240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304800" y="1781175"/>
            <a:ext cx="8686800" cy="355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DESARROLLO Y DISEÑO DE MUNDOS VIRTUALES PARA LA NAVEGACIÓN A TRAVÉS DE UN SISTEMA BCI</a:t>
            </a: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</a:t>
            </a:r>
            <a:r>
              <a:rPr lang="es-E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Autor:</a:t>
            </a:r>
            <a:r>
              <a:rPr lang="es-ES_tradnl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Manuel Jesús Romero Perales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lang="es-E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Tutor: </a:t>
            </a:r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Ricardo Ron </a:t>
            </a:r>
            <a:r>
              <a:rPr lang="es-ES_tradnl" sz="2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Angevín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0"/>
              </a:spcBef>
            </a:pP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Objetivos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642910" y="3143248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928662" y="3000372"/>
            <a:ext cx="5072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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</a:rPr>
              <a:t> motivación, concentración  de usuario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2" name="Text Box 73"/>
          <p:cNvSpPr txBox="1">
            <a:spLocks noChangeArrowheads="1"/>
          </p:cNvSpPr>
          <p:nvPr/>
        </p:nvSpPr>
        <p:spPr bwMode="auto">
          <a:xfrm>
            <a:off x="500034" y="1071546"/>
            <a:ext cx="55007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</a:rPr>
              <a:t>Diseño e implementación de mundos virtuales: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684187" y="1716075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Text Box 73"/>
          <p:cNvSpPr txBox="1">
            <a:spLocks noChangeArrowheads="1"/>
          </p:cNvSpPr>
          <p:nvPr/>
        </p:nvSpPr>
        <p:spPr bwMode="auto">
          <a:xfrm>
            <a:off x="1000100" y="1571612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Ambientes reales, familiares o conocidos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3" name="AutoShape 72"/>
          <p:cNvSpPr>
            <a:spLocks noChangeArrowheads="1"/>
          </p:cNvSpPr>
          <p:nvPr/>
        </p:nvSpPr>
        <p:spPr bwMode="auto">
          <a:xfrm>
            <a:off x="642910" y="2643182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Text Box 73"/>
          <p:cNvSpPr txBox="1">
            <a:spLocks noChangeArrowheads="1"/>
          </p:cNvSpPr>
          <p:nvPr/>
        </p:nvSpPr>
        <p:spPr bwMode="auto">
          <a:xfrm>
            <a:off x="1000100" y="2000240"/>
            <a:ext cx="5072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Integración con BCI existente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5" name="AutoShape 72"/>
          <p:cNvSpPr>
            <a:spLocks noChangeArrowheads="1"/>
          </p:cNvSpPr>
          <p:nvPr/>
        </p:nvSpPr>
        <p:spPr bwMode="auto">
          <a:xfrm>
            <a:off x="642910" y="2143116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Text Box 73"/>
          <p:cNvSpPr txBox="1">
            <a:spLocks noChangeArrowheads="1"/>
          </p:cNvSpPr>
          <p:nvPr/>
        </p:nvSpPr>
        <p:spPr bwMode="auto">
          <a:xfrm>
            <a:off x="1000100" y="2500306"/>
            <a:ext cx="3214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Respuesta en tiempo real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571472" y="3929066"/>
            <a:ext cx="224419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Vivienda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Virtual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40 Rectángulo"/>
          <p:cNvSpPr/>
          <p:nvPr/>
        </p:nvSpPr>
        <p:spPr>
          <a:xfrm>
            <a:off x="3214678" y="3929066"/>
            <a:ext cx="224419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ETSIT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Virtual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41 Rectángulo"/>
          <p:cNvSpPr/>
          <p:nvPr/>
        </p:nvSpPr>
        <p:spPr>
          <a:xfrm>
            <a:off x="5786446" y="3929066"/>
            <a:ext cx="2714644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Simulador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Vuelo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51" name="50 Grupo"/>
          <p:cNvGrpSpPr/>
          <p:nvPr/>
        </p:nvGrpSpPr>
        <p:grpSpPr>
          <a:xfrm>
            <a:off x="5357819" y="1571612"/>
            <a:ext cx="3786181" cy="1857388"/>
            <a:chOff x="5357819" y="1571612"/>
            <a:chExt cx="3786181" cy="1857388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5786446" y="2143116"/>
              <a:ext cx="31470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>
                  <a:solidFill>
                    <a:srgbClr val="FFFFD5"/>
                  </a:solidFill>
                  <a:effectLst/>
                  <a:latin typeface="Arial" charset="0"/>
                </a:rPr>
                <a:t>Mejorar 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etapa entrenamiento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  <p:grpSp>
          <p:nvGrpSpPr>
            <p:cNvPr id="24" name="Group 77"/>
            <p:cNvGrpSpPr>
              <a:grpSpLocks/>
            </p:cNvGrpSpPr>
            <p:nvPr/>
          </p:nvGrpSpPr>
          <p:grpSpPr bwMode="auto">
            <a:xfrm>
              <a:off x="5357819" y="1643050"/>
              <a:ext cx="714380" cy="1785950"/>
              <a:chOff x="3744" y="1392"/>
              <a:chExt cx="548" cy="2070"/>
            </a:xfrm>
          </p:grpSpPr>
          <p:sp>
            <p:nvSpPr>
              <p:cNvPr id="26" name="Text Box 51"/>
              <p:cNvSpPr txBox="1">
                <a:spLocks noChangeArrowheads="1"/>
              </p:cNvSpPr>
              <p:nvPr/>
            </p:nvSpPr>
            <p:spPr bwMode="auto">
              <a:xfrm>
                <a:off x="4176" y="2471"/>
                <a:ext cx="116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es-ES" sz="1600" b="1" dirty="0">
                  <a:solidFill>
                    <a:srgbClr val="FFFFD5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AutoShape 67"/>
              <p:cNvSpPr>
                <a:spLocks/>
              </p:cNvSpPr>
              <p:nvPr/>
            </p:nvSpPr>
            <p:spPr bwMode="auto">
              <a:xfrm flipH="1">
                <a:off x="3744" y="1392"/>
                <a:ext cx="135" cy="2070"/>
              </a:xfrm>
              <a:prstGeom prst="leftBrace">
                <a:avLst>
                  <a:gd name="adj1" fmla="val 83333"/>
                  <a:gd name="adj2" fmla="val 50000"/>
                </a:avLst>
              </a:prstGeom>
              <a:noFill/>
              <a:ln w="25400">
                <a:solidFill>
                  <a:srgbClr val="F7C62B"/>
                </a:solidFill>
                <a:round/>
                <a:headEnd/>
                <a:tailEnd/>
              </a:ln>
              <a:effectLst/>
              <a:scene3d>
                <a:camera prst="legacyObliqueTopRight">
                  <a:rot lat="0" lon="20999999" rev="0"/>
                </a:camera>
                <a:lightRig rig="legacyFlat3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7C62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s-ES"/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786446" y="2714620"/>
              <a:ext cx="33575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Entornos de simulación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5786446" y="1571612"/>
              <a:ext cx="23775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Reforzar 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</a:rPr>
                <a:t>biofeedback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2857496"/>
            <a:ext cx="3857652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53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Herramientas utilizadas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357158" y="1071546"/>
            <a:ext cx="4000528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Software de desarrollo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AutoShape 72"/>
          <p:cNvSpPr>
            <a:spLocks noChangeArrowheads="1"/>
          </p:cNvSpPr>
          <p:nvPr/>
        </p:nvSpPr>
        <p:spPr bwMode="auto">
          <a:xfrm>
            <a:off x="714348" y="1857364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Text Box 73"/>
          <p:cNvSpPr txBox="1">
            <a:spLocks noChangeArrowheads="1"/>
          </p:cNvSpPr>
          <p:nvPr/>
        </p:nvSpPr>
        <p:spPr bwMode="auto">
          <a:xfrm>
            <a:off x="1000100" y="1714488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Herramienta CAD: 3D Studio Max 9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286380" y="150017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Minimizan tiempo de modelado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286380" y="1928802"/>
            <a:ext cx="3714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Modelos detallados (mejor acabados)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3" name="AutoShape 72"/>
          <p:cNvSpPr>
            <a:spLocks noChangeArrowheads="1"/>
          </p:cNvSpPr>
          <p:nvPr/>
        </p:nvSpPr>
        <p:spPr bwMode="auto">
          <a:xfrm>
            <a:off x="612749" y="3001959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928662" y="2857496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Virtual 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Reality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Toolbox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(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Matlab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)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57158" y="3429000"/>
            <a:ext cx="4643470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Equipamiento hardware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929190" y="292893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Interacción BCI – Mundo virtual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16 Abrir llave"/>
          <p:cNvSpPr/>
          <p:nvPr/>
        </p:nvSpPr>
        <p:spPr>
          <a:xfrm>
            <a:off x="4929190" y="1071546"/>
            <a:ext cx="285752" cy="1643074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Flecha derecha"/>
          <p:cNvSpPr/>
          <p:nvPr/>
        </p:nvSpPr>
        <p:spPr>
          <a:xfrm>
            <a:off x="4357686" y="2928934"/>
            <a:ext cx="428628" cy="35719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286380" y="107154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Para modelos complejos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Text Box 73"/>
          <p:cNvSpPr txBox="1">
            <a:spLocks noChangeArrowheads="1"/>
          </p:cNvSpPr>
          <p:nvPr/>
        </p:nvSpPr>
        <p:spPr bwMode="auto">
          <a:xfrm>
            <a:off x="642910" y="4000504"/>
            <a:ext cx="78581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- PC con memoria y hardware gráfico (Pentium Core2Duo, 1Gb RAM, 256Mb tarjeta gráfica).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42910" y="4714884"/>
            <a:ext cx="850109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- Polígrafo 4 canales (amplificador),  tarjeta adquisición, gorro y electrodos (generador de señal).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5286380" y="2428868"/>
            <a:ext cx="3857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Conversión a VRML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3429000"/>
            <a:ext cx="400052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pfc27\DOCUMENTACION\docs27\Imagenes\atico3Dormitorios-plantaAtic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500174"/>
            <a:ext cx="1928826" cy="1644125"/>
          </a:xfrm>
          <a:prstGeom prst="rect">
            <a:avLst/>
          </a:prstGeom>
          <a:noFill/>
        </p:spPr>
      </p:pic>
      <p:pic>
        <p:nvPicPr>
          <p:cNvPr id="7" name="6 Image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00174"/>
            <a:ext cx="307183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1"/>
          <p:cNvSpPr>
            <a:spLocks noChangeArrowheads="1"/>
          </p:cNvSpPr>
          <p:nvPr/>
        </p:nvSpPr>
        <p:spPr bwMode="auto">
          <a:xfrm>
            <a:off x="571472" y="1071546"/>
            <a:ext cx="3329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Estructura de la vivienda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1" name="10 Imagen" descr="C:\Documents and Settings\manuelj\Escritorio\puertas y ventanas\pivot2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1285860"/>
            <a:ext cx="57150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C:\Documents and Settings\manuelj\Escritorio\puertas y ventanas\baranda2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2500306"/>
            <a:ext cx="128588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Imagen" descr="C:\Documents and Settings\manuelj\Escritorio\puertas y ventanas\casement2.PN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72396" y="1428736"/>
            <a:ext cx="1143008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27 Grupo"/>
          <p:cNvGrpSpPr/>
          <p:nvPr/>
        </p:nvGrpSpPr>
        <p:grpSpPr>
          <a:xfrm>
            <a:off x="357158" y="3286124"/>
            <a:ext cx="8158202" cy="2333312"/>
            <a:chOff x="357158" y="3286124"/>
            <a:chExt cx="8158202" cy="2333312"/>
          </a:xfrm>
        </p:grpSpPr>
        <p:sp>
          <p:nvSpPr>
            <p:cNvPr id="14" name="Rectangle 131"/>
            <p:cNvSpPr>
              <a:spLocks noChangeArrowheads="1"/>
            </p:cNvSpPr>
            <p:nvPr/>
          </p:nvSpPr>
          <p:spPr bwMode="auto">
            <a:xfrm>
              <a:off x="642910" y="3286124"/>
              <a:ext cx="36487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>
                  <a:srgbClr val="FFFF99"/>
                </a:buClr>
                <a:buFont typeface="Wingdings" pitchFamily="2" charset="2"/>
                <a:buChar char="q"/>
              </a:pPr>
              <a:r>
                <a:rPr lang="es-ES_tradnl" sz="18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</a:t>
              </a:r>
              <a:r>
                <a:rPr lang="es-ES_tradnl" sz="1800" b="1" dirty="0" err="1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Texturización</a:t>
              </a:r>
              <a:r>
                <a:rPr lang="es-ES_tradnl" sz="1800" b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de estructura</a:t>
              </a:r>
              <a:endParaRPr lang="es-E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endParaRPr>
            </a:p>
          </p:txBody>
        </p:sp>
        <p:pic>
          <p:nvPicPr>
            <p:cNvPr id="3074" name="Picture 2" descr="E:\pfc27\imgenes PFC\imagenes Vivienda\editormaterialesBlinn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20690" y="3643314"/>
              <a:ext cx="990185" cy="1714512"/>
            </a:xfrm>
            <a:prstGeom prst="rect">
              <a:avLst/>
            </a:prstGeom>
            <a:noFill/>
          </p:spPr>
        </p:pic>
        <p:pic>
          <p:nvPicPr>
            <p:cNvPr id="18" name="17 Imagen"/>
            <p:cNvPicPr/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42910" y="3929066"/>
              <a:ext cx="814387" cy="81438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9" name="18 Imagen"/>
            <p:cNvPicPr/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85852" y="4357695"/>
              <a:ext cx="852487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0" name="19 Imagen"/>
            <p:cNvPicPr/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571605" y="3929066"/>
              <a:ext cx="642942" cy="71913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7" name="16 Imagen"/>
            <p:cNvPicPr/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7158" y="4357695"/>
              <a:ext cx="742949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1" name="20 Imagen"/>
            <p:cNvPicPr/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000233" y="4357695"/>
              <a:ext cx="714380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22" name="21 Flecha derecha"/>
            <p:cNvSpPr/>
            <p:nvPr/>
          </p:nvSpPr>
          <p:spPr>
            <a:xfrm>
              <a:off x="3143240" y="4071942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3214678" y="5357826"/>
              <a:ext cx="22860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Editor de Materiales (3DStudio)</a:t>
              </a: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1142976" y="5143512"/>
              <a:ext cx="12144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Texturas</a:t>
              </a:r>
            </a:p>
          </p:txBody>
        </p:sp>
        <p:sp>
          <p:nvSpPr>
            <p:cNvPr id="25" name="24 Flecha derecha"/>
            <p:cNvSpPr/>
            <p:nvPr/>
          </p:nvSpPr>
          <p:spPr>
            <a:xfrm>
              <a:off x="5143504" y="4071942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25 Imagen"/>
            <p:cNvPicPr/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000760" y="3643314"/>
              <a:ext cx="2514600" cy="14859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27" name="26 CuadroTexto"/>
            <p:cNvSpPr txBox="1"/>
            <p:nvPr/>
          </p:nvSpPr>
          <p:spPr>
            <a:xfrm>
              <a:off x="6500826" y="5143512"/>
              <a:ext cx="1571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Mapeo de texturas</a:t>
              </a: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16401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Exteriores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028" name="Picture 4" descr="E:\pfc27\imgenes PFC\imagenes Vivienda\exteriores\1.PNG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5" y="1785926"/>
            <a:ext cx="5143536" cy="3237688"/>
          </a:xfrm>
          <a:prstGeom prst="rect">
            <a:avLst/>
          </a:prstGeom>
          <a:noFill/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6357950" y="221455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Plano de suelo (césped)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6357950" y="3071810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Plano de horizonte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357950" y="392906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Semiesfera (cielo)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857356" y="1071546"/>
            <a:ext cx="71437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</a:t>
            </a:r>
            <a:r>
              <a:rPr lang="es-ES" sz="1600" dirty="0" smtClean="0">
                <a:effectLst/>
                <a:latin typeface="Arial" charset="0"/>
              </a:rPr>
              <a:t> Visualización limitada 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 se emplean formas sencillas (poco polígonos)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4" name="AutoShape 67"/>
          <p:cNvSpPr>
            <a:spLocks/>
          </p:cNvSpPr>
          <p:nvPr/>
        </p:nvSpPr>
        <p:spPr bwMode="auto">
          <a:xfrm flipH="1">
            <a:off x="6072198" y="2143116"/>
            <a:ext cx="142876" cy="214314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prstMaterial="legacyMatte">
            <a:bevelT w="0" h="0" prst="angle"/>
            <a:bevelB w="0" h="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6805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Decoración interior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9" name="AutoShape 72"/>
          <p:cNvSpPr>
            <a:spLocks noChangeArrowheads="1"/>
          </p:cNvSpPr>
          <p:nvPr/>
        </p:nvSpPr>
        <p:spPr bwMode="auto">
          <a:xfrm>
            <a:off x="928662" y="4214818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Text Box 73"/>
          <p:cNvSpPr txBox="1">
            <a:spLocks noChangeArrowheads="1"/>
          </p:cNvSpPr>
          <p:nvPr/>
        </p:nvSpPr>
        <p:spPr bwMode="auto">
          <a:xfrm>
            <a:off x="1214414" y="4071942"/>
            <a:ext cx="30003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Elementos prediseñados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429124" y="3429000"/>
            <a:ext cx="30003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No concebidos para VRML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4429124" y="4000504"/>
            <a:ext cx="4143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Número de polígonos muy elevado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4429124" y="4429132"/>
            <a:ext cx="414340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  <a:sym typeface="Wingdings" pitchFamily="2" charset="2"/>
              </a:rPr>
              <a:t>Optimización </a:t>
            </a:r>
            <a:r>
              <a:rPr lang="es-ES" sz="2400" b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8" name="AutoShape 67"/>
          <p:cNvSpPr>
            <a:spLocks/>
          </p:cNvSpPr>
          <p:nvPr/>
        </p:nvSpPr>
        <p:spPr bwMode="auto">
          <a:xfrm flipH="1">
            <a:off x="4143372" y="3357562"/>
            <a:ext cx="175988" cy="178595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prstMaterial="legacyMatte">
            <a:bevelT w="0" h="0" prst="angle"/>
            <a:bevelB w="0" h="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  <p:pic>
        <p:nvPicPr>
          <p:cNvPr id="14" name="13 Imagen" descr="C:\Documents and Settings\manuelj\Escritorio\Decoracion\baño\lavaboCO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1714488"/>
            <a:ext cx="1110615" cy="7853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9" name="18 Imagen" descr="C:\Documents and Settings\manuelj\Escritorio\Decoracion\baño\lavaboCONp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2214554"/>
            <a:ext cx="708887" cy="781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" name="19 Imagen" descr="C:\Documents and Settings\manuelj\Escritorio\Decoracion\baño\wcCON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18" y="2214554"/>
            <a:ext cx="816059" cy="78549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" name="20 Imagen" descr="C:\Documents and Settings\manuelj\Escritorio\Decoracion\dormitorio\camaCON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2143116"/>
            <a:ext cx="1428668" cy="7798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2" name="21 Imagen" descr="C:\Documents and Settings\manuelj\Escritorio\Decoracion\dormitorio\comodaCON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02" y="2143116"/>
            <a:ext cx="820431" cy="7785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3" name="22 Imagen" descr="C:\Documents and Settings\manuelj\Escritorio\Decoracion\dormitorio\cuadro2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71868" y="1500174"/>
            <a:ext cx="1279112" cy="781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4" name="23 Imagen" descr="C:\Documents and Settings\manuelj\Escritorio\Decoracion\salon\mesaSalonCON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1428736"/>
            <a:ext cx="1444460" cy="7899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5" name="24 Imagen" descr="C:\Documents and Settings\manuelj\Escritorio\Decoracion\salon\sillonCONp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58082" y="1357298"/>
            <a:ext cx="856092" cy="7899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6" name="25 Imagen" descr="C:\Documents and Settings\manuelj\Escritorio\Decoracion\salon\muebleSalonCON.PNG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29454" y="2071678"/>
            <a:ext cx="1289146" cy="791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" name="26 Imagen" descr="C:\Documents and Settings\manuelj\Escritorio\Decoracion\salon\tvCONp.PNG"/>
          <p:cNvPicPr/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29322" y="2071678"/>
            <a:ext cx="844965" cy="800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8" name="Text Box 73"/>
          <p:cNvSpPr txBox="1">
            <a:spLocks noChangeArrowheads="1"/>
          </p:cNvSpPr>
          <p:nvPr/>
        </p:nvSpPr>
        <p:spPr bwMode="auto">
          <a:xfrm>
            <a:off x="4429124" y="4786322"/>
            <a:ext cx="414340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Retexturización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de mobiliario</a:t>
            </a:r>
            <a:r>
              <a:rPr lang="es-ES" sz="2400" b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6805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Decoración interior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2" name="AutoShape 72"/>
          <p:cNvSpPr>
            <a:spLocks noChangeArrowheads="1"/>
          </p:cNvSpPr>
          <p:nvPr/>
        </p:nvSpPr>
        <p:spPr bwMode="auto">
          <a:xfrm>
            <a:off x="642910" y="1643050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Text Box 73"/>
          <p:cNvSpPr txBox="1">
            <a:spLocks noChangeArrowheads="1"/>
          </p:cNvSpPr>
          <p:nvPr/>
        </p:nvSpPr>
        <p:spPr bwMode="auto">
          <a:xfrm>
            <a:off x="857224" y="1500174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Elementos diseñados (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p.e.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cortinas) 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grpSp>
        <p:nvGrpSpPr>
          <p:cNvPr id="23" name="22 Grupo"/>
          <p:cNvGrpSpPr/>
          <p:nvPr/>
        </p:nvGrpSpPr>
        <p:grpSpPr>
          <a:xfrm>
            <a:off x="2428860" y="2714620"/>
            <a:ext cx="4286280" cy="2786082"/>
            <a:chOff x="2428860" y="2714620"/>
            <a:chExt cx="4286280" cy="2786082"/>
          </a:xfrm>
        </p:grpSpPr>
        <p:pic>
          <p:nvPicPr>
            <p:cNvPr id="14" name="13 Imagen" descr="G:\pfc-manolo\habita_conmuebles\salon.PNG">
              <a:hlinkClick r:id="rId3" action="ppaction://hlinkfile"/>
            </p:cNvPr>
            <p:cNvPicPr/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28860" y="3071810"/>
              <a:ext cx="4286280" cy="24288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19" name="18 Rectángulo"/>
            <p:cNvSpPr/>
            <p:nvPr/>
          </p:nvSpPr>
          <p:spPr>
            <a:xfrm>
              <a:off x="3714744" y="2714620"/>
              <a:ext cx="20217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Resultado final</a:t>
              </a:r>
              <a:endParaRPr lang="es-ES" sz="2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</p:grpSp>
      <p:pic>
        <p:nvPicPr>
          <p:cNvPr id="20" name="9 Imagen" descr="cortina3D.PNG"/>
          <p:cNvPicPr/>
          <p:nvPr/>
        </p:nvPicPr>
        <p:blipFill>
          <a:blip r:embed="rId5"/>
          <a:stretch>
            <a:fillRect/>
          </a:stretch>
        </p:blipFill>
        <p:spPr>
          <a:xfrm>
            <a:off x="5000628" y="1428736"/>
            <a:ext cx="3771590" cy="969329"/>
          </a:xfrm>
          <a:prstGeom prst="rect">
            <a:avLst/>
          </a:prstGeom>
        </p:spPr>
      </p:pic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28662" y="185736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Formas curvas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aprox. triángulos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928662" y="2071678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En gran número en la escena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2990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Bloques básicos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9" name="14 Imagen" descr="tota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285852" y="1500174"/>
            <a:ext cx="6643734" cy="3857652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8648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detalle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1" name="25 Imagen" descr="escaleras4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571612"/>
            <a:ext cx="2757170" cy="1500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16 CuadroTexto"/>
          <p:cNvSpPr txBox="1"/>
          <p:nvPr/>
        </p:nvSpPr>
        <p:spPr>
          <a:xfrm>
            <a:off x="785786" y="3143248"/>
            <a:ext cx="192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Módulo de Aulas</a:t>
            </a:r>
          </a:p>
        </p:txBody>
      </p:sp>
      <p:grpSp>
        <p:nvGrpSpPr>
          <p:cNvPr id="23" name="22 Grupo"/>
          <p:cNvGrpSpPr/>
          <p:nvPr/>
        </p:nvGrpSpPr>
        <p:grpSpPr>
          <a:xfrm>
            <a:off x="3357554" y="1571612"/>
            <a:ext cx="2433805" cy="1833246"/>
            <a:chOff x="3357554" y="1571612"/>
            <a:chExt cx="2433805" cy="1833246"/>
          </a:xfrm>
        </p:grpSpPr>
        <p:pic>
          <p:nvPicPr>
            <p:cNvPr id="15" name="4 Imagen" descr="escaleras2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357554" y="1571612"/>
              <a:ext cx="2433805" cy="15144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17 CuadroTexto"/>
            <p:cNvSpPr txBox="1"/>
            <p:nvPr/>
          </p:nvSpPr>
          <p:spPr>
            <a:xfrm>
              <a:off x="3571868" y="3143248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Escaleras bajada patio</a:t>
              </a: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6072198" y="1571612"/>
            <a:ext cx="2867264" cy="1833246"/>
            <a:chOff x="6072198" y="1571612"/>
            <a:chExt cx="2867264" cy="1833246"/>
          </a:xfrm>
        </p:grpSpPr>
        <p:pic>
          <p:nvPicPr>
            <p:cNvPr id="12" name="28 Imagen" descr="salon2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072198" y="1571612"/>
              <a:ext cx="2867264" cy="15001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18 CuadroTexto"/>
            <p:cNvSpPr txBox="1"/>
            <p:nvPr/>
          </p:nvSpPr>
          <p:spPr>
            <a:xfrm>
              <a:off x="6572264" y="3143248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Salón de actos</a:t>
              </a:r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285720" y="3857628"/>
            <a:ext cx="2857520" cy="1476056"/>
            <a:chOff x="285720" y="3857628"/>
            <a:chExt cx="2857520" cy="1476056"/>
          </a:xfrm>
        </p:grpSpPr>
        <p:pic>
          <p:nvPicPr>
            <p:cNvPr id="13" name="31 Imagen" descr="pasillo2.PN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85720" y="3857628"/>
              <a:ext cx="2857520" cy="11430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0" name="19 CuadroTexto"/>
            <p:cNvSpPr txBox="1"/>
            <p:nvPr/>
          </p:nvSpPr>
          <p:spPr>
            <a:xfrm>
              <a:off x="642910" y="5072074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Pasillos interiores</a:t>
              </a:r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3286116" y="3714752"/>
            <a:ext cx="3071834" cy="1690370"/>
            <a:chOff x="3286116" y="3714752"/>
            <a:chExt cx="3071834" cy="1690370"/>
          </a:xfrm>
        </p:grpSpPr>
        <p:pic>
          <p:nvPicPr>
            <p:cNvPr id="14" name="3 Imagen" descr="4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286116" y="3714752"/>
              <a:ext cx="3071834" cy="13573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20 CuadroTexto"/>
            <p:cNvSpPr txBox="1"/>
            <p:nvPr/>
          </p:nvSpPr>
          <p:spPr>
            <a:xfrm>
              <a:off x="3714744" y="5143512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Biblioteca y cafetería</a:t>
              </a: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6500826" y="3643314"/>
            <a:ext cx="2500330" cy="1761808"/>
            <a:chOff x="6500826" y="3643314"/>
            <a:chExt cx="2500330" cy="1761808"/>
          </a:xfrm>
        </p:grpSpPr>
        <p:pic>
          <p:nvPicPr>
            <p:cNvPr id="16" name="31 Imagen" descr="2.PNG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0826" y="3643314"/>
              <a:ext cx="2428892" cy="1428760"/>
            </a:xfrm>
            <a:prstGeom prst="rect">
              <a:avLst/>
            </a:prstGeom>
          </p:spPr>
        </p:pic>
        <p:sp>
          <p:nvSpPr>
            <p:cNvPr id="22" name="21 CuadroTexto"/>
            <p:cNvSpPr txBox="1"/>
            <p:nvPr/>
          </p:nvSpPr>
          <p:spPr>
            <a:xfrm>
              <a:off x="6929454" y="5143512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Columnas </a:t>
              </a: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1142984"/>
            <a:ext cx="214314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 descr="C:\pfc27\Imagnes Etsit\texturas\tablon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3143248"/>
            <a:ext cx="1714512" cy="9806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9" name="40 Imagen" descr="rejilla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2857488" y="1428736"/>
            <a:ext cx="1250633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028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Texturización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6" name="39 Imagen" descr="2a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1785918" y="1571612"/>
            <a:ext cx="1375410" cy="1031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32 Imagen" descr="1a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571472" y="1714488"/>
            <a:ext cx="1374775" cy="1031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81 Imagen" descr="cafe3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571472" y="4429132"/>
            <a:ext cx="3990975" cy="878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58 Imagen" descr="pasillo3.jpg"/>
          <p:cNvPicPr/>
          <p:nvPr/>
        </p:nvPicPr>
        <p:blipFill>
          <a:blip r:embed="rId8"/>
          <a:stretch>
            <a:fillRect/>
          </a:stretch>
        </p:blipFill>
        <p:spPr>
          <a:xfrm>
            <a:off x="2857488" y="3571876"/>
            <a:ext cx="1657350" cy="945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69 Imagen" descr="salonactos2.JPG"/>
          <p:cNvPicPr/>
          <p:nvPr/>
        </p:nvPicPr>
        <p:blipFill>
          <a:blip r:embed="rId9"/>
          <a:stretch>
            <a:fillRect/>
          </a:stretch>
        </p:blipFill>
        <p:spPr>
          <a:xfrm>
            <a:off x="571472" y="3571876"/>
            <a:ext cx="2038347" cy="1000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786314" y="114298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PROCESO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143504" y="14287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Realización de fotografías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143504" y="1714488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Obtención de texturas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143504" y="2000240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Almacenamiento (JGP)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143504" y="2285992"/>
            <a:ext cx="4000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Mapeo de texturas en las geometrías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643042" y="2714620"/>
            <a:ext cx="2357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Texturas para estructura</a:t>
            </a:r>
          </a:p>
        </p:txBody>
      </p:sp>
      <p:sp>
        <p:nvSpPr>
          <p:cNvPr id="21" name="20 CuadroTexto"/>
          <p:cNvSpPr txBox="1"/>
          <p:nvPr/>
        </p:nvSpPr>
        <p:spPr>
          <a:xfrm>
            <a:off x="785786" y="5286388"/>
            <a:ext cx="3643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Texturas para puertas , ventanas y decoración</a:t>
            </a:r>
          </a:p>
        </p:txBody>
      </p:sp>
      <p:grpSp>
        <p:nvGrpSpPr>
          <p:cNvPr id="24" name="23 Grupo"/>
          <p:cNvGrpSpPr/>
          <p:nvPr/>
        </p:nvGrpSpPr>
        <p:grpSpPr>
          <a:xfrm>
            <a:off x="5214942" y="3071810"/>
            <a:ext cx="3500462" cy="2357454"/>
            <a:chOff x="5214942" y="3071810"/>
            <a:chExt cx="3500462" cy="2357454"/>
          </a:xfrm>
        </p:grpSpPr>
        <p:pic>
          <p:nvPicPr>
            <p:cNvPr id="22" name="21 Imagen" descr="C:\pfc27\Imagnes Etsit\texturas\cccccc\pasillo5.JPG">
              <a:hlinkClick r:id="rId10" action="ppaction://hlinkfile"/>
            </p:cNvPr>
            <p:cNvPicPr/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214942" y="3429000"/>
              <a:ext cx="3500462" cy="200026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23" name="22 Rectángulo"/>
            <p:cNvSpPr/>
            <p:nvPr/>
          </p:nvSpPr>
          <p:spPr>
            <a:xfrm>
              <a:off x="6000760" y="3071810"/>
              <a:ext cx="20217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Resultado final</a:t>
              </a:r>
              <a:endParaRPr lang="es-ES" sz="2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31"/>
          <p:cNvSpPr>
            <a:spLocks noChangeArrowheads="1"/>
          </p:cNvSpPr>
          <p:nvPr/>
        </p:nvSpPr>
        <p:spPr bwMode="auto">
          <a:xfrm>
            <a:off x="571472" y="1071546"/>
            <a:ext cx="4267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Cambio de perspectiva de diseño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285852" y="150017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Pocos elementos en la escena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285852" y="185736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Una textura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285852" y="221455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Importancia de la ubicación de los objetos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285852" y="257174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Sensación de movimiento</a:t>
            </a:r>
            <a:endParaRPr lang="es-ES" sz="1600" dirty="0">
              <a:effectLst/>
              <a:latin typeface="Arial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500034" y="2928934"/>
            <a:ext cx="4214842" cy="2214578"/>
            <a:chOff x="500034" y="2928934"/>
            <a:chExt cx="4214842" cy="2214578"/>
          </a:xfrm>
        </p:grpSpPr>
        <p:sp>
          <p:nvSpPr>
            <p:cNvPr id="17" name="16 Rectángulo"/>
            <p:cNvSpPr/>
            <p:nvPr/>
          </p:nvSpPr>
          <p:spPr>
            <a:xfrm>
              <a:off x="500034" y="2928934"/>
              <a:ext cx="4214842" cy="10525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Elementos de la escena</a:t>
              </a: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12" name="0 Imagen" descr="plano1.PN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7224" y="3429000"/>
              <a:ext cx="3214710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14 CuadroTexto"/>
          <p:cNvSpPr txBox="1"/>
          <p:nvPr/>
        </p:nvSpPr>
        <p:spPr>
          <a:xfrm>
            <a:off x="1285852" y="5143512"/>
            <a:ext cx="207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200" b="1" dirty="0" smtClean="0">
                <a:solidFill>
                  <a:schemeClr val="tx1"/>
                </a:solidFill>
              </a:rPr>
              <a:t>Plano de vuelo</a:t>
            </a:r>
          </a:p>
        </p:txBody>
      </p:sp>
      <p:grpSp>
        <p:nvGrpSpPr>
          <p:cNvPr id="20" name="19 Grupo"/>
          <p:cNvGrpSpPr/>
          <p:nvPr/>
        </p:nvGrpSpPr>
        <p:grpSpPr>
          <a:xfrm>
            <a:off x="5214942" y="3286124"/>
            <a:ext cx="3119430" cy="2062949"/>
            <a:chOff x="5214942" y="3286124"/>
            <a:chExt cx="3119430" cy="2062949"/>
          </a:xfrm>
        </p:grpSpPr>
        <p:pic>
          <p:nvPicPr>
            <p:cNvPr id="13" name="4 Imagen" descr="Sin título-1.png"/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14942" y="3286124"/>
              <a:ext cx="3119430" cy="179069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16" name="15 CuadroTexto"/>
            <p:cNvSpPr txBox="1"/>
            <p:nvPr/>
          </p:nvSpPr>
          <p:spPr>
            <a:xfrm>
              <a:off x="6143636" y="5072074"/>
              <a:ext cx="2071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</a:t>
              </a:r>
              <a:r>
                <a:rPr lang="es-ES" sz="1200" b="1" dirty="0" smtClean="0">
                  <a:solidFill>
                    <a:schemeClr val="tx1"/>
                  </a:solidFill>
                </a:rPr>
                <a:t>Avión</a:t>
              </a: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85720" y="1071546"/>
            <a:ext cx="6500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Material de textura y </a:t>
            </a:r>
            <a:r>
              <a:rPr lang="es-ES_tradnl" sz="2400" b="1" dirty="0" err="1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</a:t>
            </a:r>
            <a:r>
              <a:rPr lang="es-ES_tradnl" sz="2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exturización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0034" y="1500174"/>
            <a:ext cx="3143272" cy="10001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E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Creación de la textura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" name="10 Image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1857364"/>
            <a:ext cx="228601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1285852" y="3286124"/>
            <a:ext cx="207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200" b="1" dirty="0" smtClean="0">
                <a:solidFill>
                  <a:schemeClr val="tx1"/>
                </a:solidFill>
              </a:rPr>
              <a:t>Cuadrícula </a:t>
            </a:r>
          </a:p>
        </p:txBody>
      </p:sp>
      <p:grpSp>
        <p:nvGrpSpPr>
          <p:cNvPr id="19" name="18 Grupo"/>
          <p:cNvGrpSpPr/>
          <p:nvPr/>
        </p:nvGrpSpPr>
        <p:grpSpPr>
          <a:xfrm>
            <a:off x="3929058" y="1785926"/>
            <a:ext cx="4610092" cy="1705759"/>
            <a:chOff x="3929058" y="1785926"/>
            <a:chExt cx="4610092" cy="1705759"/>
          </a:xfrm>
        </p:grpSpPr>
        <p:pic>
          <p:nvPicPr>
            <p:cNvPr id="1026" name="Picture 2" descr="E:\pfc27\imgenes PFC\Imagenes Avion\texturaMini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14876" y="1785926"/>
              <a:ext cx="3824274" cy="1500198"/>
            </a:xfrm>
            <a:prstGeom prst="rect">
              <a:avLst/>
            </a:prstGeom>
            <a:noFill/>
          </p:spPr>
        </p:pic>
        <p:sp>
          <p:nvSpPr>
            <p:cNvPr id="14" name="13 CuadroTexto"/>
            <p:cNvSpPr txBox="1"/>
            <p:nvPr/>
          </p:nvSpPr>
          <p:spPr>
            <a:xfrm>
              <a:off x="5214942" y="3214686"/>
              <a:ext cx="3143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</a:t>
              </a:r>
              <a:r>
                <a:rPr lang="es-ES" sz="1200" b="1" dirty="0" smtClean="0">
                  <a:solidFill>
                    <a:schemeClr val="tx1"/>
                  </a:solidFill>
                </a:rPr>
                <a:t>Textura definitiva (Simétrica)</a:t>
              </a:r>
            </a:p>
          </p:txBody>
        </p:sp>
        <p:sp>
          <p:nvSpPr>
            <p:cNvPr id="16" name="15 Flecha derecha"/>
            <p:cNvSpPr/>
            <p:nvPr/>
          </p:nvSpPr>
          <p:spPr>
            <a:xfrm>
              <a:off x="3929058" y="2071678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500034" y="3571876"/>
            <a:ext cx="8501122" cy="1914709"/>
            <a:chOff x="500034" y="3571876"/>
            <a:chExt cx="8501122" cy="1914709"/>
          </a:xfrm>
        </p:grpSpPr>
        <p:sp>
          <p:nvSpPr>
            <p:cNvPr id="17" name="16 Rectángulo"/>
            <p:cNvSpPr/>
            <p:nvPr/>
          </p:nvSpPr>
          <p:spPr>
            <a:xfrm>
              <a:off x="500034" y="3571876"/>
              <a:ext cx="4929222" cy="9910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es-E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es-ES" sz="16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Texturización</a:t>
              </a:r>
              <a:r>
                <a:rPr lang="es-E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del plano de vuelo</a:t>
              </a: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1027" name="Picture 3" descr="E:\pfc27\imgenes PFC\Imagenes Avion\planoTextura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0100" y="4000504"/>
              <a:ext cx="4911709" cy="1374754"/>
            </a:xfrm>
            <a:prstGeom prst="rect">
              <a:avLst/>
            </a:prstGeom>
            <a:noFill/>
          </p:spPr>
        </p:pic>
        <p:sp>
          <p:nvSpPr>
            <p:cNvPr id="18" name="Text Box 73"/>
            <p:cNvSpPr txBox="1">
              <a:spLocks noChangeArrowheads="1"/>
            </p:cNvSpPr>
            <p:nvPr/>
          </p:nvSpPr>
          <p:spPr bwMode="auto">
            <a:xfrm>
              <a:off x="6357950" y="4286256"/>
              <a:ext cx="264320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   Modificar “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gizmo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” </a:t>
              </a:r>
            </a:p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para obtener 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ciclicidad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	</a:t>
              </a:r>
              <a:endParaRPr lang="es-ES" sz="1800" dirty="0" smtClean="0">
                <a:solidFill>
                  <a:srgbClr val="FFFFD5"/>
                </a:solidFill>
                <a:effectLst/>
                <a:latin typeface="Arial" charset="0"/>
              </a:endParaRPr>
            </a:p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 	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6"/>
            <a:ext cx="6500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Ubicación de los elementos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2050" name="Picture 2" descr="C:\Users\mjromero\Pictures\Dibuj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643050"/>
            <a:ext cx="5572164" cy="3658731"/>
          </a:xfrm>
          <a:prstGeom prst="rect">
            <a:avLst/>
          </a:prstGeom>
          <a:noFill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58016" y="1928802"/>
            <a:ext cx="178595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Punto de vista</a:t>
            </a:r>
            <a:endParaRPr lang="es-ES" sz="1600" b="1" dirty="0"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215206" y="3000372"/>
            <a:ext cx="1071570" cy="36933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PLANO</a:t>
            </a:r>
            <a:endParaRPr lang="es-ES" sz="1600" b="1" dirty="0">
              <a:solidFill>
                <a:schemeClr val="accent6">
                  <a:lumMod val="75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215206" y="4071942"/>
            <a:ext cx="1071570" cy="36933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</a:rPr>
              <a:t>AVIÓN</a:t>
            </a:r>
            <a:endParaRPr lang="es-ES" sz="1600" b="1" dirty="0">
              <a:solidFill>
                <a:schemeClr val="bg2">
                  <a:lumMod val="50000"/>
                </a:schemeClr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6"/>
            <a:ext cx="7786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Ubicación de los elementos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928802"/>
            <a:ext cx="601166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Rectángulo"/>
          <p:cNvSpPr/>
          <p:nvPr/>
        </p:nvSpPr>
        <p:spPr>
          <a:xfrm>
            <a:off x="3500430" y="1571612"/>
            <a:ext cx="23887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Resultado final</a:t>
            </a:r>
            <a:endParaRPr lang="es-E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53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Iluminación de mundos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7"/>
            <a:ext cx="3357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Iluminación de Vivienda y ETSIT</a:t>
            </a:r>
            <a:endParaRPr lang="es-ES" sz="1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9" name="19 Imagen" descr="CASAlUCES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85720" y="1428736"/>
            <a:ext cx="5500726" cy="250033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28596" y="4071942"/>
            <a:ext cx="41434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dirty="0" smtClean="0">
                <a:effectLst/>
                <a:latin typeface="Arial" charset="0"/>
              </a:rPr>
              <a:t>Luz principal (“</a:t>
            </a:r>
            <a:r>
              <a:rPr lang="es-ES" sz="1400" b="1" i="1" dirty="0" err="1" smtClean="0">
                <a:effectLst/>
                <a:latin typeface="Arial" charset="0"/>
              </a:rPr>
              <a:t>Omni</a:t>
            </a:r>
            <a:r>
              <a:rPr lang="es-ES" sz="1400" b="1" dirty="0" smtClean="0">
                <a:effectLst/>
                <a:latin typeface="Arial" charset="0"/>
              </a:rPr>
              <a:t>” o </a:t>
            </a:r>
            <a:r>
              <a:rPr lang="es-ES" sz="1400" b="1" i="1" dirty="0" err="1" smtClean="0">
                <a:effectLst/>
                <a:latin typeface="Arial" charset="0"/>
              </a:rPr>
              <a:t>PointLight</a:t>
            </a:r>
            <a:r>
              <a:rPr lang="es-ES" sz="1400" b="1" dirty="0" smtClean="0">
                <a:effectLst/>
                <a:latin typeface="Arial" charset="0"/>
              </a:rPr>
              <a:t>) </a:t>
            </a:r>
            <a:r>
              <a:rPr lang="es-ES" sz="1400" b="1" dirty="0" smtClean="0">
                <a:effectLst/>
                <a:latin typeface="Arial" charset="0"/>
                <a:sym typeface="Wingdings" pitchFamily="2" charset="2"/>
              </a:rPr>
              <a:t> SOL</a:t>
            </a:r>
            <a:endParaRPr lang="es-ES" sz="1400" b="1" dirty="0">
              <a:effectLst/>
              <a:latin typeface="Times New Roman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28596" y="4500570"/>
            <a:ext cx="5000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dirty="0" smtClean="0">
                <a:effectLst/>
                <a:latin typeface="Arial" charset="0"/>
              </a:rPr>
              <a:t>3 luces de apoyo (</a:t>
            </a:r>
            <a:r>
              <a:rPr lang="es-ES" sz="1400" b="1" i="1" dirty="0" err="1" smtClean="0">
                <a:effectLst/>
                <a:latin typeface="Arial" charset="0"/>
              </a:rPr>
              <a:t>SpotLight</a:t>
            </a:r>
            <a:r>
              <a:rPr lang="es-ES" sz="1400" b="1" dirty="0" smtClean="0">
                <a:effectLst/>
                <a:latin typeface="Arial" charset="0"/>
              </a:rPr>
              <a:t> )</a:t>
            </a:r>
            <a:r>
              <a:rPr lang="es-ES" sz="1400" b="1" dirty="0" smtClean="0">
                <a:effectLst/>
                <a:latin typeface="Arial" charset="0"/>
                <a:sym typeface="Wingdings" pitchFamily="2" charset="2"/>
              </a:rPr>
              <a:t> menor intensidad</a:t>
            </a:r>
            <a:endParaRPr lang="es-ES" sz="1400" b="1" dirty="0">
              <a:effectLst/>
              <a:latin typeface="Times New Roman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5999966" y="1000902"/>
            <a:ext cx="3572694" cy="4214842"/>
            <a:chOff x="5999966" y="1000902"/>
            <a:chExt cx="3572694" cy="4214842"/>
          </a:xfrm>
        </p:grpSpPr>
        <p:pic>
          <p:nvPicPr>
            <p:cNvPr id="11" name="30 Imagen" descr="perpect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286512" y="1428736"/>
              <a:ext cx="2571768" cy="2500330"/>
            </a:xfrm>
            <a:prstGeom prst="rect">
              <a:avLst/>
            </a:prstGeom>
          </p:spPr>
        </p:pic>
        <p:sp>
          <p:nvSpPr>
            <p:cNvPr id="12" name="11 Rectángulo"/>
            <p:cNvSpPr/>
            <p:nvPr/>
          </p:nvSpPr>
          <p:spPr>
            <a:xfrm>
              <a:off x="6215074" y="1071546"/>
              <a:ext cx="33575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Clr>
                  <a:srgbClr val="FFFF99"/>
                </a:buClr>
                <a:buFont typeface="Wingdings" pitchFamily="2" charset="2"/>
                <a:buChar char="q"/>
              </a:pPr>
              <a:r>
                <a:rPr lang="es-ES_tradnl" sz="14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Iluminación Simulador</a:t>
              </a:r>
              <a:endParaRPr lang="es-ES" sz="1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endParaRPr>
            </a:p>
          </p:txBody>
        </p:sp>
        <p:cxnSp>
          <p:nvCxnSpPr>
            <p:cNvPr id="14" name="13 Conector recto"/>
            <p:cNvCxnSpPr/>
            <p:nvPr/>
          </p:nvCxnSpPr>
          <p:spPr>
            <a:xfrm rot="5400000">
              <a:off x="3893339" y="3107529"/>
              <a:ext cx="4214842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6143636" y="4214818"/>
              <a:ext cx="3000364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2400" dirty="0" smtClean="0">
                  <a:effectLst/>
                  <a:latin typeface="Times New Roman" charset="0"/>
                </a:rPr>
                <a:t>- </a:t>
              </a:r>
              <a:r>
                <a:rPr lang="es-ES" sz="1400" b="1" dirty="0" smtClean="0">
                  <a:effectLst/>
                  <a:latin typeface="Arial" charset="0"/>
                </a:rPr>
                <a:t>Una fuente de luz (</a:t>
              </a:r>
              <a:r>
                <a:rPr lang="es-ES" sz="1400" b="1" i="1" dirty="0" err="1" smtClean="0">
                  <a:effectLst/>
                  <a:latin typeface="Arial" charset="0"/>
                </a:rPr>
                <a:t>DirectionalLight</a:t>
              </a:r>
              <a:r>
                <a:rPr lang="es-ES" sz="1400" b="1" dirty="0" smtClean="0">
                  <a:effectLst/>
                  <a:latin typeface="Arial" charset="0"/>
                </a:rPr>
                <a:t>) </a:t>
              </a:r>
              <a:endParaRPr lang="es-ES" sz="1400" b="1" dirty="0">
                <a:effectLst/>
                <a:latin typeface="Times New Roman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4000504"/>
            <a:ext cx="364333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71538" y="142873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Paso  previo</a:t>
            </a:r>
            <a:r>
              <a:rPr lang="es-ES" sz="1800" b="1" dirty="0" smtClean="0">
                <a:effectLst/>
                <a:latin typeface="Arial" charset="0"/>
              </a:rPr>
              <a:t>          adecuación de los mundos modelados: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71604" y="192880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Incorporar sensores de proximidad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71604" y="235743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Conversión a VRML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11 Flecha derecha"/>
          <p:cNvSpPr/>
          <p:nvPr/>
        </p:nvSpPr>
        <p:spPr>
          <a:xfrm>
            <a:off x="2786050" y="1571612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14348" y="5286388"/>
            <a:ext cx="192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Nodo VRML “silla”</a:t>
            </a:r>
          </a:p>
        </p:txBody>
      </p:sp>
      <p:grpSp>
        <p:nvGrpSpPr>
          <p:cNvPr id="27" name="26 Grupo"/>
          <p:cNvGrpSpPr/>
          <p:nvPr/>
        </p:nvGrpSpPr>
        <p:grpSpPr>
          <a:xfrm>
            <a:off x="1000100" y="2857496"/>
            <a:ext cx="7358114" cy="2571768"/>
            <a:chOff x="1000100" y="2857496"/>
            <a:chExt cx="7358114" cy="2571768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000100" y="2857496"/>
              <a:ext cx="7358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2400" dirty="0" smtClean="0">
                  <a:effectLst/>
                  <a:latin typeface="Times New Roman" charset="0"/>
                </a:rPr>
                <a:t>- </a:t>
              </a:r>
              <a:r>
                <a:rPr lang="es-ES" sz="1800" b="1" dirty="0" smtClean="0">
                  <a:effectLst/>
                  <a:latin typeface="Arial" charset="0"/>
                </a:rPr>
                <a:t>Integración de la Interfaz de navegación en el mundo virtual.</a:t>
              </a:r>
              <a:endParaRPr lang="es-ES" sz="1600" b="1" dirty="0">
                <a:effectLst/>
                <a:latin typeface="Times New Roman" charset="0"/>
              </a:endParaRPr>
            </a:p>
          </p:txBody>
        </p:sp>
        <p:pic>
          <p:nvPicPr>
            <p:cNvPr id="19" name="18 Imagen" descr="interfaz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071538" y="3429000"/>
              <a:ext cx="1285884" cy="1818555"/>
            </a:xfrm>
            <a:prstGeom prst="rect">
              <a:avLst/>
            </a:prstGeom>
          </p:spPr>
        </p:pic>
        <p:sp>
          <p:nvSpPr>
            <p:cNvPr id="21" name="20 Abrir llave"/>
            <p:cNvSpPr/>
            <p:nvPr/>
          </p:nvSpPr>
          <p:spPr>
            <a:xfrm>
              <a:off x="2428860" y="3357562"/>
              <a:ext cx="357190" cy="2071702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2214546" y="4071942"/>
              <a:ext cx="1643074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>
                  <a:solidFill>
                    <a:schemeClr val="tx1"/>
                  </a:solidFill>
                </a:rPr>
                <a:t>       Punto de Vista</a:t>
              </a:r>
            </a:p>
            <a:p>
              <a:pPr algn="ctr"/>
              <a:r>
                <a:rPr lang="es-ES" sz="1100" b="1" dirty="0" smtClean="0">
                  <a:solidFill>
                    <a:schemeClr val="tx1"/>
                  </a:solidFill>
                </a:rPr>
                <a:t>o Cámara</a:t>
              </a:r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3714744" y="3571875"/>
            <a:ext cx="2345538" cy="1547495"/>
            <a:chOff x="3714744" y="3571875"/>
            <a:chExt cx="2345538" cy="1547495"/>
          </a:xfrm>
        </p:grpSpPr>
        <p:pic>
          <p:nvPicPr>
            <p:cNvPr id="17" name="16 Imagen" descr="barra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705925" y="3571875"/>
              <a:ext cx="1354357" cy="1318081"/>
            </a:xfrm>
            <a:prstGeom prst="rect">
              <a:avLst/>
            </a:prstGeom>
          </p:spPr>
        </p:pic>
        <p:grpSp>
          <p:nvGrpSpPr>
            <p:cNvPr id="28" name="27 Grupo"/>
            <p:cNvGrpSpPr/>
            <p:nvPr/>
          </p:nvGrpSpPr>
          <p:grpSpPr>
            <a:xfrm>
              <a:off x="3714744" y="3571875"/>
              <a:ext cx="1928826" cy="1547495"/>
              <a:chOff x="3714744" y="3571875"/>
              <a:chExt cx="1928826" cy="1547495"/>
            </a:xfrm>
          </p:grpSpPr>
          <p:pic>
            <p:nvPicPr>
              <p:cNvPr id="15" name="14 Imagen" descr="barra1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714744" y="3571875"/>
                <a:ext cx="1288486" cy="1295472"/>
              </a:xfrm>
              <a:prstGeom prst="rect">
                <a:avLst/>
              </a:prstGeom>
            </p:spPr>
          </p:pic>
          <p:pic>
            <p:nvPicPr>
              <p:cNvPr id="16" name="15 Imagen" descr="barra2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4165652" y="3571876"/>
                <a:ext cx="1413242" cy="1315572"/>
              </a:xfrm>
              <a:prstGeom prst="rect">
                <a:avLst/>
              </a:prstGeom>
            </p:spPr>
          </p:pic>
          <p:sp>
            <p:nvSpPr>
              <p:cNvPr id="22" name="21 CuadroTexto"/>
              <p:cNvSpPr txBox="1"/>
              <p:nvPr/>
            </p:nvSpPr>
            <p:spPr>
              <a:xfrm>
                <a:off x="4214810" y="4857760"/>
                <a:ext cx="14287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 smtClean="0">
                    <a:solidFill>
                      <a:schemeClr val="tx1"/>
                    </a:solidFill>
                  </a:rPr>
                  <a:t>       Interfaz NC</a:t>
                </a:r>
              </a:p>
            </p:txBody>
          </p:sp>
          <p:sp>
            <p:nvSpPr>
              <p:cNvPr id="25" name="24 Más"/>
              <p:cNvSpPr/>
              <p:nvPr/>
            </p:nvSpPr>
            <p:spPr>
              <a:xfrm>
                <a:off x="3714744" y="3929066"/>
                <a:ext cx="428628" cy="500066"/>
              </a:xfrm>
              <a:prstGeom prst="mathPlus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30" name="29 Grupo"/>
          <p:cNvGrpSpPr/>
          <p:nvPr/>
        </p:nvGrpSpPr>
        <p:grpSpPr>
          <a:xfrm>
            <a:off x="5715008" y="3643314"/>
            <a:ext cx="3214690" cy="1333180"/>
            <a:chOff x="5715008" y="3643314"/>
            <a:chExt cx="3214690" cy="1333180"/>
          </a:xfrm>
        </p:grpSpPr>
        <p:pic>
          <p:nvPicPr>
            <p:cNvPr id="14" name="13 Imagen" descr="cir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572396" y="3643314"/>
              <a:ext cx="1357302" cy="1017976"/>
            </a:xfrm>
            <a:prstGeom prst="rect">
              <a:avLst/>
            </a:prstGeom>
          </p:spPr>
        </p:pic>
        <p:pic>
          <p:nvPicPr>
            <p:cNvPr id="18" name="17 Imagen" descr="cir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143636" y="3643314"/>
              <a:ext cx="1376990" cy="1032743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6715140" y="4714884"/>
              <a:ext cx="12144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Interfaz CI</a:t>
              </a:r>
            </a:p>
          </p:txBody>
        </p:sp>
        <p:sp>
          <p:nvSpPr>
            <p:cNvPr id="26" name="25 Más"/>
            <p:cNvSpPr/>
            <p:nvPr/>
          </p:nvSpPr>
          <p:spPr>
            <a:xfrm>
              <a:off x="5715008" y="3929066"/>
              <a:ext cx="428628" cy="500066"/>
            </a:xfrm>
            <a:prstGeom prst="math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71472" y="714356"/>
            <a:ext cx="7072362" cy="714380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con Vivienda y ETSIT</a:t>
            </a: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10 Imagen" descr="integracio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0356" y="1428736"/>
            <a:ext cx="2627330" cy="1717306"/>
          </a:xfrm>
          <a:prstGeom prst="rect">
            <a:avLst/>
          </a:prstGeom>
        </p:spPr>
      </p:pic>
      <p:pic>
        <p:nvPicPr>
          <p:cNvPr id="14" name="13 Imagen" descr="integracio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4" y="1428736"/>
            <a:ext cx="2643206" cy="1629067"/>
          </a:xfrm>
          <a:prstGeom prst="rect">
            <a:avLst/>
          </a:prstGeom>
        </p:spPr>
      </p:pic>
      <p:grpSp>
        <p:nvGrpSpPr>
          <p:cNvPr id="23" name="22 Grupo"/>
          <p:cNvGrpSpPr/>
          <p:nvPr/>
        </p:nvGrpSpPr>
        <p:grpSpPr>
          <a:xfrm>
            <a:off x="714348" y="2786058"/>
            <a:ext cx="8929750" cy="2610502"/>
            <a:chOff x="714348" y="2786058"/>
            <a:chExt cx="8929750" cy="2610502"/>
          </a:xfrm>
        </p:grpSpPr>
        <p:grpSp>
          <p:nvGrpSpPr>
            <p:cNvPr id="15" name="14 Grupo"/>
            <p:cNvGrpSpPr/>
            <p:nvPr/>
          </p:nvGrpSpPr>
          <p:grpSpPr>
            <a:xfrm>
              <a:off x="1643042" y="3500438"/>
              <a:ext cx="8001056" cy="1896122"/>
              <a:chOff x="1643042" y="3500438"/>
              <a:chExt cx="8001056" cy="1896122"/>
            </a:xfrm>
          </p:grpSpPr>
          <p:pic>
            <p:nvPicPr>
              <p:cNvPr id="16" name="15 Imagen" descr="interfaz-integrado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3042" y="3643314"/>
                <a:ext cx="2714644" cy="1753246"/>
              </a:xfrm>
              <a:prstGeom prst="rect">
                <a:avLst/>
              </a:prstGeom>
            </p:spPr>
          </p:pic>
          <p:sp>
            <p:nvSpPr>
              <p:cNvPr id="17" name="16 Abrir llave"/>
              <p:cNvSpPr/>
              <p:nvPr/>
            </p:nvSpPr>
            <p:spPr>
              <a:xfrm>
                <a:off x="4643438" y="3500438"/>
                <a:ext cx="428628" cy="1785950"/>
              </a:xfrm>
              <a:prstGeom prst="leftBrac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3571876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El interfaz no controla la “silla”.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4000504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Punto de vista y avión inmóviles.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4429132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Implementación de movimiento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5500694" y="4714884"/>
                <a:ext cx="414340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solidFill>
                      <a:schemeClr val="tx1"/>
                    </a:solidFill>
                    <a:effectLst/>
                    <a:latin typeface="Arial" charset="0"/>
                  </a:rPr>
                  <a:t>Avance , giros, ascenso y descenso</a:t>
                </a:r>
                <a:r>
                  <a:rPr lang="es-ES" sz="1400" b="1" dirty="0" smtClean="0">
                    <a:effectLst/>
                    <a:latin typeface="Arial" charset="0"/>
                  </a:rPr>
                  <a:t>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</p:grpSp>
        <p:sp>
          <p:nvSpPr>
            <p:cNvPr id="22" name="7 Marcador de contenido"/>
            <p:cNvSpPr txBox="1">
              <a:spLocks/>
            </p:cNvSpPr>
            <p:nvPr/>
          </p:nvSpPr>
          <p:spPr>
            <a:xfrm>
              <a:off x="714348" y="2786058"/>
              <a:ext cx="7072362" cy="714380"/>
            </a:xfrm>
            <a:prstGeom prst="rect">
              <a:avLst/>
            </a:prstGeom>
            <a:ln>
              <a:noFill/>
            </a:ln>
          </p:spPr>
          <p:txBody>
            <a:bodyPr vert="horz" anchor="t">
              <a:normAutofit fontScale="85000" lnSpcReduction="20000"/>
            </a:bodyPr>
            <a:lstStyle/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2"/>
                <a:buChar char=""/>
                <a:tabLst/>
                <a:defRPr/>
              </a:pPr>
              <a:endParaRPr kumimoji="0" lang="es-E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DF49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charset="0"/>
                  <a:ea typeface="+mn-ea"/>
                  <a:cs typeface="+mn-cs"/>
                </a:rPr>
                <a:t>Integración con Simulador de Vuelo</a:t>
              </a: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500694" y="4929198"/>
            <a:ext cx="41434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i="1" dirty="0" smtClean="0">
                <a:solidFill>
                  <a:schemeClr val="tx1"/>
                </a:solidFill>
                <a:effectLst/>
                <a:latin typeface="Arial" charset="0"/>
              </a:rPr>
              <a:t>Virtual </a:t>
            </a:r>
            <a:r>
              <a:rPr lang="es-ES" sz="1400" b="1" i="1" dirty="0" err="1" smtClean="0">
                <a:solidFill>
                  <a:schemeClr val="tx1"/>
                </a:solidFill>
                <a:effectLst/>
                <a:latin typeface="Arial" charset="0"/>
              </a:rPr>
              <a:t>Reality</a:t>
            </a:r>
            <a:r>
              <a:rPr lang="es-ES" sz="1400" b="1" i="1" dirty="0" smtClean="0"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s-ES" sz="1400" b="1" i="1" dirty="0" err="1" smtClean="0">
                <a:solidFill>
                  <a:schemeClr val="tx1"/>
                </a:solidFill>
                <a:effectLst/>
                <a:latin typeface="Arial" charset="0"/>
              </a:rPr>
              <a:t>ToolBox</a:t>
            </a:r>
            <a:r>
              <a:rPr lang="es-ES" sz="1400" b="1" dirty="0" smtClean="0">
                <a:effectLst/>
                <a:latin typeface="Arial" charset="0"/>
              </a:rPr>
              <a:t>.</a:t>
            </a:r>
            <a:endParaRPr lang="es-ES" sz="14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Pruebas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00232" y="1428736"/>
            <a:ext cx="6858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 Visualización de mundos 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00232" y="1714488"/>
            <a:ext cx="7715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 Respuesta correcta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8596" y="1571612"/>
            <a:ext cx="1571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OBJETIVOS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000100" y="2571744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Escalado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000100" y="300037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Respuesta en tiempo real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  <a:sym typeface="Wingdings" pitchFamily="2" charset="2"/>
              </a:rPr>
              <a:t> visualización continuada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000100" y="342900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Colisiones con objetos y estructuras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1000100" y="392906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Animación de la escena al seleccionar un movimiento</a:t>
            </a:r>
            <a:endParaRPr lang="es-ES" sz="16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"/>
          <p:cNvSpPr/>
          <p:nvPr/>
        </p:nvSpPr>
        <p:spPr>
          <a:xfrm>
            <a:off x="1142976" y="1571612"/>
            <a:ext cx="1174758" cy="6649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Conversor</a:t>
            </a:r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A/D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1142976" y="2643182"/>
            <a:ext cx="1143008" cy="5000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Almacen</a:t>
            </a:r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. datos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2643174" y="2500306"/>
            <a:ext cx="1071570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Cancelación Artefactos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3929058" y="2500306"/>
            <a:ext cx="1143008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Obtención  características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5286380" y="2500306"/>
            <a:ext cx="1214446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Traducción 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Características /Clasificación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5" name="34 Conector recto"/>
          <p:cNvCxnSpPr>
            <a:stCxn id="31" idx="3"/>
            <a:endCxn id="32" idx="1"/>
          </p:cNvCxnSpPr>
          <p:nvPr/>
        </p:nvCxnSpPr>
        <p:spPr>
          <a:xfrm>
            <a:off x="3714744" y="2893215"/>
            <a:ext cx="214314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>
            <a:stCxn id="32" idx="3"/>
            <a:endCxn id="33" idx="1"/>
          </p:cNvCxnSpPr>
          <p:nvPr/>
        </p:nvCxnSpPr>
        <p:spPr>
          <a:xfrm>
            <a:off x="5072066" y="2893215"/>
            <a:ext cx="214314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"/>
          <p:cNvSpPr/>
          <p:nvPr/>
        </p:nvSpPr>
        <p:spPr>
          <a:xfrm>
            <a:off x="2500298" y="2357430"/>
            <a:ext cx="4143436" cy="107157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Flecha doblada"/>
          <p:cNvSpPr/>
          <p:nvPr/>
        </p:nvSpPr>
        <p:spPr>
          <a:xfrm rot="5400000">
            <a:off x="2500316" y="1571597"/>
            <a:ext cx="714376" cy="1143040"/>
          </a:xfrm>
          <a:prstGeom prst="ben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71438" y="1500174"/>
            <a:ext cx="2357454" cy="21431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CuadroTexto"/>
          <p:cNvSpPr txBox="1"/>
          <p:nvPr/>
        </p:nvSpPr>
        <p:spPr>
          <a:xfrm>
            <a:off x="3357554" y="192880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PROCESADO SEÑAL</a:t>
            </a:r>
            <a:endParaRPr lang="es-ES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0" y="107154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ADQUISICIÓN SEÑAL</a:t>
            </a:r>
            <a:endParaRPr lang="es-E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43 Conector recto"/>
          <p:cNvCxnSpPr>
            <a:stCxn id="24" idx="2"/>
            <a:endCxn id="27" idx="0"/>
          </p:cNvCxnSpPr>
          <p:nvPr/>
        </p:nvCxnSpPr>
        <p:spPr>
          <a:xfrm rot="5400000">
            <a:off x="1519095" y="2431921"/>
            <a:ext cx="406647" cy="158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Rectángulo"/>
          <p:cNvSpPr/>
          <p:nvPr/>
        </p:nvSpPr>
        <p:spPr>
          <a:xfrm>
            <a:off x="6786578" y="1428736"/>
            <a:ext cx="1214446" cy="785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Interfaz 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Control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48 Rectángulo"/>
          <p:cNvSpPr/>
          <p:nvPr/>
        </p:nvSpPr>
        <p:spPr>
          <a:xfrm>
            <a:off x="7929586" y="2643182"/>
            <a:ext cx="1000132" cy="5715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Controlador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Dispositivo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49 Flecha doblada"/>
          <p:cNvSpPr/>
          <p:nvPr/>
        </p:nvSpPr>
        <p:spPr>
          <a:xfrm>
            <a:off x="5857884" y="1571612"/>
            <a:ext cx="928691" cy="928695"/>
          </a:xfrm>
          <a:prstGeom prst="ben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60" name="59 Forma"/>
          <p:cNvCxnSpPr>
            <a:stCxn id="48" idx="3"/>
            <a:endCxn id="49" idx="0"/>
          </p:cNvCxnSpPr>
          <p:nvPr/>
        </p:nvCxnSpPr>
        <p:spPr>
          <a:xfrm>
            <a:off x="8001024" y="1821645"/>
            <a:ext cx="428628" cy="821537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61 Rectángulo"/>
          <p:cNvSpPr/>
          <p:nvPr/>
        </p:nvSpPr>
        <p:spPr>
          <a:xfrm>
            <a:off x="6715140" y="1357298"/>
            <a:ext cx="2286016" cy="20717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62 CuadroTexto"/>
          <p:cNvSpPr txBox="1"/>
          <p:nvPr/>
        </p:nvSpPr>
        <p:spPr>
          <a:xfrm>
            <a:off x="7072330" y="92867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APLICACIÓN</a:t>
            </a:r>
            <a:endParaRPr lang="es-ES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643174" y="1357298"/>
            <a:ext cx="1214446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rgbClr val="FFFF00"/>
                </a:solidFill>
              </a:rPr>
              <a:t>    Señal </a:t>
            </a:r>
          </a:p>
          <a:p>
            <a:r>
              <a:rPr lang="es-ES" sz="1100" b="1" dirty="0" smtClean="0">
                <a:solidFill>
                  <a:srgbClr val="FFFF00"/>
                </a:solidFill>
              </a:rPr>
              <a:t>digitalizada</a:t>
            </a:r>
            <a:endParaRPr lang="es-ES" sz="1100" b="1" dirty="0">
              <a:solidFill>
                <a:srgbClr val="FFFF00"/>
              </a:solidFill>
            </a:endParaRPr>
          </a:p>
        </p:txBody>
      </p:sp>
      <p:sp>
        <p:nvSpPr>
          <p:cNvPr id="66" name="65 Rectángulo"/>
          <p:cNvSpPr/>
          <p:nvPr/>
        </p:nvSpPr>
        <p:spPr>
          <a:xfrm>
            <a:off x="3428992" y="3786190"/>
            <a:ext cx="2286016" cy="35719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Configuración Sistema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66 Flecha abajo"/>
          <p:cNvSpPr/>
          <p:nvPr/>
        </p:nvSpPr>
        <p:spPr>
          <a:xfrm rot="10800000">
            <a:off x="4429124" y="3500438"/>
            <a:ext cx="357190" cy="285752"/>
          </a:xfrm>
          <a:prstGeom prst="down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78 CuadroTexto"/>
          <p:cNvSpPr txBox="1"/>
          <p:nvPr/>
        </p:nvSpPr>
        <p:spPr>
          <a:xfrm>
            <a:off x="5572132" y="1214422"/>
            <a:ext cx="1143008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rgbClr val="FFFF00"/>
                </a:solidFill>
              </a:rPr>
              <a:t>Comandos</a:t>
            </a:r>
          </a:p>
          <a:p>
            <a:r>
              <a:rPr lang="es-ES" sz="1100" b="1" dirty="0" smtClean="0">
                <a:solidFill>
                  <a:srgbClr val="FFFF00"/>
                </a:solidFill>
              </a:rPr>
              <a:t>Dispositivo</a:t>
            </a:r>
            <a:endParaRPr lang="es-ES" sz="1100" b="1" dirty="0">
              <a:solidFill>
                <a:srgbClr val="FFFF00"/>
              </a:solidFill>
            </a:endParaRPr>
          </a:p>
        </p:txBody>
      </p:sp>
      <p:pic>
        <p:nvPicPr>
          <p:cNvPr id="1027" name="Picture 3" descr="C:\Documents and Settings\YOLANDA\Configuración local\Archivos temporales de Internet\Content.IE5\3XEE7LAD\MCj0439833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2357430"/>
            <a:ext cx="714380" cy="857256"/>
          </a:xfrm>
          <a:prstGeom prst="rect">
            <a:avLst/>
          </a:prstGeom>
          <a:noFill/>
        </p:spPr>
      </p:pic>
      <p:cxnSp>
        <p:nvCxnSpPr>
          <p:cNvPr id="36" name="35 Conector recto"/>
          <p:cNvCxnSpPr>
            <a:stCxn id="48" idx="2"/>
          </p:cNvCxnSpPr>
          <p:nvPr/>
        </p:nvCxnSpPr>
        <p:spPr>
          <a:xfrm rot="5400000">
            <a:off x="7197346" y="2303853"/>
            <a:ext cx="285754" cy="1071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Documents and Settings\YOLANDA\Configuración local\Archivos temporales de Internet\Content.IE5\D9SWCDXE\MCj0339222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786190"/>
            <a:ext cx="904342" cy="1047218"/>
          </a:xfrm>
          <a:prstGeom prst="rect">
            <a:avLst/>
          </a:prstGeom>
          <a:noFill/>
        </p:spPr>
      </p:pic>
      <p:sp>
        <p:nvSpPr>
          <p:cNvPr id="54" name="53 CuadroTexto"/>
          <p:cNvSpPr txBox="1"/>
          <p:nvPr/>
        </p:nvSpPr>
        <p:spPr>
          <a:xfrm>
            <a:off x="3929058" y="4643446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FF00"/>
                </a:solidFill>
              </a:rPr>
              <a:t>FEEDBACK</a:t>
            </a:r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55" name="54 Elipse"/>
          <p:cNvSpPr/>
          <p:nvPr/>
        </p:nvSpPr>
        <p:spPr>
          <a:xfrm flipH="1">
            <a:off x="357157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64 Elipse"/>
          <p:cNvSpPr/>
          <p:nvPr/>
        </p:nvSpPr>
        <p:spPr>
          <a:xfrm flipH="1">
            <a:off x="500033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67 Elipse"/>
          <p:cNvSpPr/>
          <p:nvPr/>
        </p:nvSpPr>
        <p:spPr>
          <a:xfrm flipH="1">
            <a:off x="642909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68 Elipse"/>
          <p:cNvSpPr/>
          <p:nvPr/>
        </p:nvSpPr>
        <p:spPr>
          <a:xfrm flipH="1">
            <a:off x="785785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69 Triángulo isósceles"/>
          <p:cNvSpPr/>
          <p:nvPr/>
        </p:nvSpPr>
        <p:spPr>
          <a:xfrm rot="5400000">
            <a:off x="285720" y="1643050"/>
            <a:ext cx="642942" cy="642942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0" name="Picture 6" descr="C:\Documents and Settings\YOLANDA\Configuración local\Archivos temporales de Internet\Content.IE5\20CQ0IAI\MCj0199364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143380"/>
            <a:ext cx="764162" cy="732917"/>
          </a:xfrm>
          <a:prstGeom prst="rect">
            <a:avLst/>
          </a:prstGeom>
          <a:noFill/>
        </p:spPr>
      </p:pic>
      <p:pic>
        <p:nvPicPr>
          <p:cNvPr id="1031" name="Picture 7" descr="C:\Documents and Settings\YOLANDA\Configuración local\Archivos temporales de Internet\Content.IE5\D9SWCDXE\MCj039847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2462" y="3429000"/>
            <a:ext cx="630611" cy="712791"/>
          </a:xfrm>
          <a:prstGeom prst="rect">
            <a:avLst/>
          </a:prstGeom>
          <a:noFill/>
        </p:spPr>
      </p:pic>
      <p:cxnSp>
        <p:nvCxnSpPr>
          <p:cNvPr id="87" name="86 Forma"/>
          <p:cNvCxnSpPr>
            <a:stCxn id="94" idx="2"/>
          </p:cNvCxnSpPr>
          <p:nvPr/>
        </p:nvCxnSpPr>
        <p:spPr>
          <a:xfrm rot="5400000">
            <a:off x="3673043" y="946230"/>
            <a:ext cx="1333569" cy="6107949"/>
          </a:xfrm>
          <a:prstGeom prst="bentConnector2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91 CuadroTexto"/>
          <p:cNvSpPr txBox="1"/>
          <p:nvPr/>
        </p:nvSpPr>
        <p:spPr>
          <a:xfrm>
            <a:off x="214282" y="178592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Amplif</a:t>
            </a:r>
            <a:r>
              <a:rPr lang="es-ES" sz="1100" b="1" dirty="0" smtClean="0">
                <a:solidFill>
                  <a:schemeClr val="bg1"/>
                </a:solidFill>
              </a:rPr>
              <a:t>.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93" name="92 CuadroTexto"/>
          <p:cNvSpPr txBox="1"/>
          <p:nvPr/>
        </p:nvSpPr>
        <p:spPr>
          <a:xfrm>
            <a:off x="214282" y="3357562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Sensores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94" name="93 CuadroTexto"/>
          <p:cNvSpPr txBox="1"/>
          <p:nvPr/>
        </p:nvSpPr>
        <p:spPr>
          <a:xfrm>
            <a:off x="6929454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Pantalla</a:t>
            </a:r>
            <a:endParaRPr lang="es-ES" sz="1100" b="1" dirty="0">
              <a:solidFill>
                <a:schemeClr val="tx1"/>
              </a:solidFill>
            </a:endParaRPr>
          </a:p>
        </p:txBody>
      </p:sp>
      <p:cxnSp>
        <p:nvCxnSpPr>
          <p:cNvPr id="97" name="96 Conector angular"/>
          <p:cNvCxnSpPr>
            <a:stCxn id="70" idx="5"/>
            <a:endCxn id="69" idx="0"/>
          </p:cNvCxnSpPr>
          <p:nvPr/>
        </p:nvCxnSpPr>
        <p:spPr>
          <a:xfrm rot="16200000" flipH="1">
            <a:off x="329971" y="2402476"/>
            <a:ext cx="804471" cy="25003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Conector angular"/>
          <p:cNvCxnSpPr>
            <a:stCxn id="70" idx="5"/>
            <a:endCxn id="68" idx="0"/>
          </p:cNvCxnSpPr>
          <p:nvPr/>
        </p:nvCxnSpPr>
        <p:spPr>
          <a:xfrm rot="16200000" flipH="1">
            <a:off x="258533" y="2473914"/>
            <a:ext cx="804471" cy="10715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Conector angular"/>
          <p:cNvCxnSpPr>
            <a:stCxn id="70" idx="5"/>
            <a:endCxn id="65" idx="0"/>
          </p:cNvCxnSpPr>
          <p:nvPr/>
        </p:nvCxnSpPr>
        <p:spPr>
          <a:xfrm rot="5400000">
            <a:off x="187096" y="2509632"/>
            <a:ext cx="804471" cy="357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angular"/>
          <p:cNvCxnSpPr>
            <a:stCxn id="70" idx="5"/>
            <a:endCxn id="55" idx="0"/>
          </p:cNvCxnSpPr>
          <p:nvPr/>
        </p:nvCxnSpPr>
        <p:spPr>
          <a:xfrm rot="5400000">
            <a:off x="115658" y="2438194"/>
            <a:ext cx="804471" cy="17859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angular"/>
          <p:cNvCxnSpPr>
            <a:stCxn id="70" idx="0"/>
            <a:endCxn id="24" idx="1"/>
          </p:cNvCxnSpPr>
          <p:nvPr/>
        </p:nvCxnSpPr>
        <p:spPr>
          <a:xfrm flipV="1">
            <a:off x="928662" y="1904074"/>
            <a:ext cx="214314" cy="6044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134 CuadroTexto"/>
          <p:cNvSpPr txBox="1"/>
          <p:nvPr/>
        </p:nvSpPr>
        <p:spPr>
          <a:xfrm>
            <a:off x="142844" y="4857760"/>
            <a:ext cx="1500198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USUARIO</a:t>
            </a:r>
          </a:p>
          <a:p>
            <a:r>
              <a:rPr lang="es-ES" sz="1100" b="1" dirty="0" smtClean="0">
                <a:solidFill>
                  <a:schemeClr val="tx1"/>
                </a:solidFill>
              </a:rPr>
              <a:t>(Actividad cerebral)</a:t>
            </a:r>
            <a:endParaRPr lang="es-ES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None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ntegracionYprueba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42976" y="928670"/>
            <a:ext cx="6715172" cy="457203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4500570"/>
            <a:ext cx="471490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</a:t>
            </a:r>
          </a:p>
          <a:p>
            <a:pPr lvl="2">
              <a:buNone/>
            </a:pPr>
            <a:endParaRPr lang="es-ES" b="1" dirty="0" smtClean="0">
              <a:solidFill>
                <a:srgbClr val="FDF49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cs typeface="Tahoma" pitchFamily="34" charset="0"/>
            </a:endParaRPr>
          </a:p>
          <a:p>
            <a:pPr lvl="1">
              <a:buFont typeface="Wingdings" pitchFamily="2" charset="2"/>
              <a:buChar char="Ø"/>
            </a:pPr>
            <a:endParaRPr lang="es-ES" b="1" dirty="0" smtClean="0">
              <a:solidFill>
                <a:srgbClr val="FDF49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Conclusiones y líneas futuras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7224" y="164305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Desarrollo y diseño de mundos virtuales: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28728" y="214311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Representan ambientes reales y conocidos.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28728" y="271462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Refuerzan biofeedback del usuario.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428728" y="321468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Limites de exploración los impone el usuario.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428728" y="371475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Entornos de simulación y evaluación seguros.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428728" y="428625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Potente herramienta de modelado, limitada por VRML.</a:t>
            </a:r>
            <a:endParaRPr lang="es-ES" sz="16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Líneas futuras</a:t>
            </a: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Conclusiones y líneas futuras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7224" y="1643050"/>
            <a:ext cx="39290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Aumentar inmersión del usuario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57224" y="3071810"/>
            <a:ext cx="485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Incrementar interactividad entre objetos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8 Flecha derecha"/>
          <p:cNvSpPr/>
          <p:nvPr/>
        </p:nvSpPr>
        <p:spPr>
          <a:xfrm>
            <a:off x="4714876" y="1785926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500694" y="1214422"/>
            <a:ext cx="2839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Involucrar más sentidos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500694" y="1714488"/>
            <a:ext cx="33137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Experimentación simultanea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5" name="14 Flecha derecha"/>
          <p:cNvSpPr/>
          <p:nvPr/>
        </p:nvSpPr>
        <p:spPr>
          <a:xfrm>
            <a:off x="5572132" y="3214686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072198" y="3143248"/>
            <a:ext cx="2928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Colisiones encadenadas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57224" y="4071942"/>
            <a:ext cx="46434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Impresión más realista de los mundos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8" name="17 Flecha derecha"/>
          <p:cNvSpPr/>
          <p:nvPr/>
        </p:nvSpPr>
        <p:spPr>
          <a:xfrm>
            <a:off x="5429256" y="4214818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000760" y="4143380"/>
            <a:ext cx="2928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err="1" smtClean="0">
                <a:effectLst/>
                <a:latin typeface="Arial" charset="0"/>
              </a:rPr>
              <a:t>OpenGL</a:t>
            </a:r>
            <a:r>
              <a:rPr lang="es-ES" sz="1800" b="1" dirty="0" smtClean="0">
                <a:effectLst/>
                <a:latin typeface="Arial" charset="0"/>
              </a:rPr>
              <a:t> o </a:t>
            </a:r>
            <a:r>
              <a:rPr lang="es-ES" sz="1800" b="1" dirty="0" err="1" smtClean="0">
                <a:effectLst/>
                <a:latin typeface="Arial" charset="0"/>
              </a:rPr>
              <a:t>DirectX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500694" y="2214554"/>
            <a:ext cx="2617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Visión estereoscópica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9" name="AutoShape 67"/>
          <p:cNvSpPr>
            <a:spLocks/>
          </p:cNvSpPr>
          <p:nvPr/>
        </p:nvSpPr>
        <p:spPr bwMode="auto">
          <a:xfrm flipH="1">
            <a:off x="5286380" y="1000108"/>
            <a:ext cx="175988" cy="178595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AF7-1E40-4FCE-BD28-874FBE129575}" type="slidenum">
              <a:rPr lang="es-ES"/>
              <a:pPr/>
              <a:t>34</a:t>
            </a:fld>
            <a:endParaRPr lang="es-ES"/>
          </a:p>
        </p:txBody>
      </p:sp>
      <p:pic>
        <p:nvPicPr>
          <p:cNvPr id="2050" name="Picture 2" descr="logo_u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063" y="228600"/>
            <a:ext cx="1303337" cy="1154113"/>
          </a:xfrm>
          <a:prstGeom prst="rect">
            <a:avLst/>
          </a:prstGeom>
          <a:noFill/>
        </p:spPr>
      </p:pic>
      <p:pic>
        <p:nvPicPr>
          <p:cNvPr id="2051" name="Picture 3" descr="etsit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239000" y="228600"/>
            <a:ext cx="11271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2759075" y="555625"/>
            <a:ext cx="365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>
                <a:solidFill>
                  <a:schemeClr val="tx1"/>
                </a:solidFill>
                <a:effectLst/>
              </a:rPr>
              <a:t>E.T.S.I.Telecomunicación</a:t>
            </a:r>
            <a:br>
              <a:rPr lang="es-ES" sz="2400">
                <a:solidFill>
                  <a:schemeClr val="tx1"/>
                </a:solidFill>
                <a:effectLst/>
              </a:rPr>
            </a:br>
            <a:r>
              <a:rPr lang="es-ES" sz="2400">
                <a:solidFill>
                  <a:schemeClr val="tx1"/>
                </a:solidFill>
                <a:effectLst/>
              </a:rPr>
              <a:t>Universidad de Málaga</a:t>
            </a: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89013" y="15240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304800" y="1781175"/>
            <a:ext cx="8686800" cy="355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DESARROLLO Y DISEÑO DE MUNDOS VIRTUALES PARA LA NAVEGACIÓN A TRAVÉS DE UN SISTEMA BCI</a:t>
            </a: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</a:t>
            </a:r>
            <a:r>
              <a:rPr lang="es-E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Autor:</a:t>
            </a:r>
            <a:r>
              <a:rPr lang="es-ES_tradnl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Manuel Jesús Romero Perales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lang="es-E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Tutor: </a:t>
            </a:r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Ricardo Ron </a:t>
            </a:r>
            <a:r>
              <a:rPr lang="es-ES_tradnl" sz="2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Angevín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0"/>
              </a:spcBef>
            </a:pP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>
            <a:normAutofit/>
          </a:bodyPr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Características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Bidireccional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Modo de operación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Tipo de registro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Señal captada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Tarea mental a ejecutar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Tipo de feedback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Flecha derecha"/>
          <p:cNvSpPr/>
          <p:nvPr/>
        </p:nvSpPr>
        <p:spPr>
          <a:xfrm>
            <a:off x="4000496" y="5072074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214942" y="50006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Refuerzos Positivos o negativos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86446" y="4214818"/>
            <a:ext cx="3143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Reposo  e imaginar movimiento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16 Flecha derecha"/>
          <p:cNvSpPr/>
          <p:nvPr/>
        </p:nvSpPr>
        <p:spPr>
          <a:xfrm>
            <a:off x="4714876" y="4357694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derecha"/>
          <p:cNvSpPr/>
          <p:nvPr/>
        </p:nvSpPr>
        <p:spPr>
          <a:xfrm>
            <a:off x="3643306" y="357187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18 Abrir llave"/>
          <p:cNvSpPr/>
          <p:nvPr/>
        </p:nvSpPr>
        <p:spPr>
          <a:xfrm>
            <a:off x="4929190" y="3214686"/>
            <a:ext cx="214314" cy="928694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286380" y="3214686"/>
            <a:ext cx="1857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Señal EEG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5000628" y="3643314"/>
            <a:ext cx="2428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Ritmos </a:t>
            </a: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  <a:sym typeface="Symbol" pitchFamily="18" charset="2"/>
              </a:rPr>
              <a:t>,b [8-32Hz</a:t>
            </a:r>
            <a:r>
              <a:rPr lang="es-ES" sz="1600" dirty="0" smtClean="0">
                <a:effectLst/>
                <a:latin typeface="Arial" charset="0"/>
                <a:sym typeface="Symbol" pitchFamily="18" charset="2"/>
              </a:rPr>
              <a:t>]</a:t>
            </a:r>
            <a:r>
              <a:rPr lang="es-ES" sz="1600" dirty="0" smtClean="0">
                <a:effectLst/>
                <a:latin typeface="Arial" charset="0"/>
              </a:rPr>
              <a:t> 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2" name="21 Cerrar llave"/>
          <p:cNvSpPr/>
          <p:nvPr/>
        </p:nvSpPr>
        <p:spPr>
          <a:xfrm>
            <a:off x="6929454" y="3214686"/>
            <a:ext cx="142876" cy="857256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7143736" y="3429000"/>
            <a:ext cx="20002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Funciones motoras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23 Flecha derecha"/>
          <p:cNvSpPr/>
          <p:nvPr/>
        </p:nvSpPr>
        <p:spPr>
          <a:xfrm>
            <a:off x="4143372" y="214311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5357818" y="2071678"/>
            <a:ext cx="2428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Síncrono o asíncrono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25 Flecha derecha"/>
          <p:cNvSpPr/>
          <p:nvPr/>
        </p:nvSpPr>
        <p:spPr>
          <a:xfrm>
            <a:off x="3428992" y="142873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4643438" y="1285860"/>
            <a:ext cx="36433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Obtener y proporcionar información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27 Flecha derecha"/>
          <p:cNvSpPr/>
          <p:nvPr/>
        </p:nvSpPr>
        <p:spPr>
          <a:xfrm>
            <a:off x="3786182" y="2786058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4857752" y="2714620"/>
            <a:ext cx="3929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Técnicas invasivas y no invasivas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Problemática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28 Grupo"/>
          <p:cNvGrpSpPr/>
          <p:nvPr/>
        </p:nvGrpSpPr>
        <p:grpSpPr>
          <a:xfrm>
            <a:off x="357158" y="3429000"/>
            <a:ext cx="4321179" cy="1519658"/>
            <a:chOff x="357158" y="3429000"/>
            <a:chExt cx="4321179" cy="1519658"/>
          </a:xfrm>
        </p:grpSpPr>
        <p:sp>
          <p:nvSpPr>
            <p:cNvPr id="14" name="13 Rectángulo"/>
            <p:cNvSpPr/>
            <p:nvPr/>
          </p:nvSpPr>
          <p:spPr>
            <a:xfrm>
              <a:off x="357158" y="3429000"/>
              <a:ext cx="3415661" cy="8589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Técnicas </a:t>
              </a:r>
              <a:r>
                <a:rPr lang="es-ES" sz="24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biofeedback</a:t>
              </a:r>
              <a:endPara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857224" y="4000504"/>
              <a:ext cx="28114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>
                  <a:effectLst/>
                  <a:latin typeface="Times New Roman" charset="0"/>
                </a:rPr>
                <a:t>- </a:t>
              </a:r>
              <a:r>
                <a:rPr lang="es-ES" sz="1600" dirty="0">
                  <a:effectLst/>
                  <a:latin typeface="Arial" charset="0"/>
                </a:rPr>
                <a:t>Información proceso mental</a:t>
              </a: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876274" y="4305304"/>
              <a:ext cx="38020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>
                  <a:effectLst/>
                  <a:latin typeface="Times New Roman" charset="0"/>
                </a:rPr>
                <a:t>- </a:t>
              </a:r>
              <a:r>
                <a:rPr lang="es-ES" sz="1600">
                  <a:effectLst/>
                  <a:latin typeface="Arial" charset="0"/>
                </a:rPr>
                <a:t>Concentración, motivación e inmersión</a:t>
              </a: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866749" y="4610104"/>
              <a:ext cx="16161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>
                  <a:effectLst/>
                  <a:latin typeface="Times New Roman" charset="0"/>
                </a:rPr>
                <a:t>- </a:t>
              </a:r>
              <a:r>
                <a:rPr lang="es-ES" sz="1600" dirty="0" smtClean="0">
                  <a:effectLst/>
                  <a:latin typeface="Arial" charset="0"/>
                </a:rPr>
                <a:t>Impacto visual</a:t>
              </a:r>
              <a:endParaRPr lang="es-ES" sz="1600" dirty="0">
                <a:effectLst/>
                <a:latin typeface="Arial" charset="0"/>
              </a:endParaRPr>
            </a:p>
          </p:txBody>
        </p:sp>
      </p:grpSp>
      <p:grpSp>
        <p:nvGrpSpPr>
          <p:cNvPr id="28" name="27 Grupo"/>
          <p:cNvGrpSpPr/>
          <p:nvPr/>
        </p:nvGrpSpPr>
        <p:grpSpPr>
          <a:xfrm>
            <a:off x="4429124" y="1071546"/>
            <a:ext cx="5929354" cy="1767314"/>
            <a:chOff x="4429124" y="1071546"/>
            <a:chExt cx="5929354" cy="1767314"/>
          </a:xfrm>
        </p:grpSpPr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6357950" y="1928802"/>
              <a:ext cx="26432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Adaptación de usuario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6357950" y="2214554"/>
              <a:ext cx="400052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Evitar frustración, cansancio 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11" name="10 Flecha derecha"/>
            <p:cNvSpPr/>
            <p:nvPr/>
          </p:nvSpPr>
          <p:spPr>
            <a:xfrm>
              <a:off x="4429124" y="1643050"/>
              <a:ext cx="857256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6357950" y="2500306"/>
              <a:ext cx="3000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Reducir tiempo respuesta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4643406" y="1071546"/>
              <a:ext cx="450059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sz="2400" dirty="0" smtClean="0">
                  <a:effectLst/>
                  <a:latin typeface="Arial" charset="0"/>
                </a:rPr>
                <a:t>MEJORAR</a:t>
              </a:r>
            </a:p>
            <a:p>
              <a:pPr algn="ctr">
                <a:spcBef>
                  <a:spcPct val="0"/>
                </a:spcBef>
              </a:pPr>
              <a:r>
                <a:rPr lang="es-ES" sz="2400" dirty="0" smtClean="0">
                  <a:effectLst/>
                  <a:latin typeface="Arial" charset="0"/>
                </a:rPr>
                <a:t>ENTRENAMIENTO</a:t>
              </a:r>
              <a:endParaRPr lang="es-ES" sz="2400" dirty="0">
                <a:effectLst/>
                <a:latin typeface="Arial" charset="0"/>
              </a:endParaRP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857224" y="1643050"/>
            <a:ext cx="3214710" cy="1083712"/>
            <a:chOff x="857224" y="1643050"/>
            <a:chExt cx="3214710" cy="1083712"/>
          </a:xfrm>
        </p:grpSpPr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857224" y="1643050"/>
              <a:ext cx="32147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Controlar actividad mental</a:t>
              </a:r>
              <a:endParaRPr lang="es-ES" sz="1800" dirty="0">
                <a:effectLst/>
                <a:latin typeface="Arial" charset="0"/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857224" y="2000240"/>
              <a:ext cx="29289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Usabilidad del sistema</a:t>
              </a:r>
              <a:endParaRPr lang="es-ES" sz="1800" dirty="0">
                <a:effectLst/>
                <a:latin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857224" y="2357430"/>
              <a:ext cx="29289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Aprendizaje no adecuado</a:t>
              </a:r>
              <a:endParaRPr lang="es-ES" sz="1800" dirty="0">
                <a:effectLst/>
                <a:latin typeface="Arial" charset="0"/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4714876" y="3143248"/>
            <a:ext cx="4429124" cy="2214578"/>
            <a:chOff x="4714876" y="3143248"/>
            <a:chExt cx="4429124" cy="2214578"/>
          </a:xfrm>
        </p:grpSpPr>
        <p:sp>
          <p:nvSpPr>
            <p:cNvPr id="26" name="25 Nube"/>
            <p:cNvSpPr/>
            <p:nvPr/>
          </p:nvSpPr>
          <p:spPr>
            <a:xfrm>
              <a:off x="5214942" y="3143248"/>
              <a:ext cx="3643306" cy="2214578"/>
            </a:xfrm>
            <a:prstGeom prst="cloud">
              <a:avLst/>
            </a:prstGeom>
            <a:solidFill>
              <a:schemeClr val="tx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Rectángulo"/>
            <p:cNvSpPr/>
            <p:nvPr/>
          </p:nvSpPr>
          <p:spPr>
            <a:xfrm>
              <a:off x="5042419" y="4286256"/>
              <a:ext cx="41015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400" b="1" cap="none" spc="0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(Realidad Virtual)</a:t>
              </a:r>
              <a:endParaRPr lang="es-ES" sz="24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25" name="24 Rectángulo"/>
            <p:cNvSpPr/>
            <p:nvPr/>
          </p:nvSpPr>
          <p:spPr>
            <a:xfrm>
              <a:off x="5429256" y="3714752"/>
              <a:ext cx="355257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s-ES" sz="32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Mundos virtuales</a:t>
              </a:r>
              <a:endParaRPr lang="es-ES" sz="32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0" name="29 Flecha derecha"/>
            <p:cNvSpPr/>
            <p:nvPr/>
          </p:nvSpPr>
          <p:spPr>
            <a:xfrm>
              <a:off x="4714876" y="3786190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1714488"/>
            <a:ext cx="392909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4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Realidad Virtual y VRML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785786" y="1000108"/>
            <a:ext cx="7362825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  </a:t>
            </a:r>
            <a:r>
              <a:rPr lang="es-ES_tradnl" sz="2000" dirty="0" smtClean="0">
                <a:effectLst/>
                <a:latin typeface="Tahoma" charset="0"/>
              </a:rPr>
              <a:t>Permite generar un mundo artificial o sintético en el cuál el usuario tiene la impresión de estar presente, por el que puede navegar e interactuar en tiempo real.    </a:t>
            </a:r>
            <a:endParaRPr lang="es-ES_tradnl" sz="2400" dirty="0">
              <a:effectLst/>
              <a:latin typeface="Tahoma" charset="0"/>
            </a:endParaRPr>
          </a:p>
        </p:txBody>
      </p:sp>
      <p:sp>
        <p:nvSpPr>
          <p:cNvPr id="9" name="Oval 22"/>
          <p:cNvSpPr>
            <a:spLocks noChangeArrowheads="1"/>
          </p:cNvSpPr>
          <p:nvPr/>
        </p:nvSpPr>
        <p:spPr bwMode="auto">
          <a:xfrm>
            <a:off x="4214810" y="1071546"/>
            <a:ext cx="2357454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3714744" y="1500174"/>
            <a:ext cx="2357454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Oval 22"/>
          <p:cNvSpPr>
            <a:spLocks noChangeArrowheads="1"/>
          </p:cNvSpPr>
          <p:nvPr/>
        </p:nvSpPr>
        <p:spPr bwMode="auto">
          <a:xfrm>
            <a:off x="642910" y="1928802"/>
            <a:ext cx="1214446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3571868" y="1928802"/>
            <a:ext cx="1785950" cy="428628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500035" y="2643182"/>
            <a:ext cx="3357586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Clasificaciones: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14348" y="321468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err="1" smtClean="0">
                <a:effectLst/>
                <a:latin typeface="Arial" charset="0"/>
              </a:rPr>
              <a:t>Inmersiva</a:t>
            </a:r>
            <a:r>
              <a:rPr lang="es-ES" sz="1600" dirty="0" smtClean="0">
                <a:effectLst/>
                <a:latin typeface="Arial" charset="0"/>
              </a:rPr>
              <a:t>, No </a:t>
            </a:r>
            <a:r>
              <a:rPr lang="es-ES" sz="1600" dirty="0" err="1" smtClean="0">
                <a:effectLst/>
                <a:latin typeface="Arial" charset="0"/>
              </a:rPr>
              <a:t>inmersiva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14348" y="364331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De proyección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215074" y="2928934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muerto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6215074" y="3357562"/>
            <a:ext cx="1857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real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6215074" y="3786190"/>
            <a:ext cx="2143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fantástico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571472" y="4643446"/>
            <a:ext cx="3357586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Problemas: 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22 Abrir llave"/>
          <p:cNvSpPr/>
          <p:nvPr/>
        </p:nvSpPr>
        <p:spPr>
          <a:xfrm>
            <a:off x="5715008" y="3000372"/>
            <a:ext cx="285752" cy="107157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714612" y="4214818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Representación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2714612" y="4572008"/>
            <a:ext cx="43577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Realimentación </a:t>
            </a:r>
            <a:r>
              <a:rPr lang="es-ES" sz="1600" dirty="0" err="1" smtClean="0">
                <a:effectLst/>
                <a:latin typeface="Arial" charset="0"/>
              </a:rPr>
              <a:t>háptica</a:t>
            </a:r>
            <a:r>
              <a:rPr lang="es-ES" sz="1600" dirty="0" smtClean="0">
                <a:effectLst/>
                <a:latin typeface="Arial" charset="0"/>
              </a:rPr>
              <a:t> (colisiones)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714612" y="4857760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Demora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2714612" y="5143512"/>
            <a:ext cx="30003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Malestar por uso prolongado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8" name="27 Abrir llave"/>
          <p:cNvSpPr/>
          <p:nvPr/>
        </p:nvSpPr>
        <p:spPr>
          <a:xfrm>
            <a:off x="2428860" y="4357694"/>
            <a:ext cx="285752" cy="107157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3929058" y="3286124"/>
            <a:ext cx="221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600" b="1" dirty="0" smtClean="0">
                <a:solidFill>
                  <a:schemeClr val="tx1"/>
                </a:solidFill>
                <a:effectLst/>
                <a:latin typeface="Arial" charset="0"/>
              </a:rPr>
              <a:t>MUNDOS VIRTUALES</a:t>
            </a:r>
            <a:endParaRPr lang="es-ES" sz="1600" b="1" dirty="0"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4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Realidad Virtual y VRML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31"/>
          <p:cNvSpPr>
            <a:spLocks noChangeArrowheads="1"/>
          </p:cNvSpPr>
          <p:nvPr/>
        </p:nvSpPr>
        <p:spPr bwMode="auto">
          <a:xfrm>
            <a:off x="571472" y="1071546"/>
            <a:ext cx="5447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VRML (Virtual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Reality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Modelling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Language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)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7" name="Text Box 73"/>
          <p:cNvSpPr txBox="1">
            <a:spLocks noChangeArrowheads="1"/>
          </p:cNvSpPr>
          <p:nvPr/>
        </p:nvSpPr>
        <p:spPr bwMode="auto">
          <a:xfrm>
            <a:off x="714348" y="1571612"/>
            <a:ext cx="50720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i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Formato de archivo que describe objetos tridimensionales y multimedia interactivos dentro de una escena virtual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428728" y="2643182"/>
            <a:ext cx="52149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Lenguaje de modelado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(</a:t>
            </a:r>
            <a:r>
              <a:rPr lang="es-ES" sz="1600" dirty="0" smtClean="0"/>
              <a:t>ISO/IEC 14772)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 </a:t>
            </a:r>
            <a:endParaRPr lang="es-ES" sz="1600" dirty="0" smtClean="0"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428728" y="3429000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virtual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fichero *.WRL estructurado en</a:t>
            </a:r>
            <a:r>
              <a:rPr lang="es-ES" sz="1600" b="1" dirty="0" smtClean="0"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nodos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428728" y="3857628"/>
            <a:ext cx="57150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Objetos pueden modificarse y animarse en ejecución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428728" y="3000372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Objetos 3D y multimedia interactivos (imagen, audio, etc.)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</a:t>
            </a:r>
            <a:r>
              <a:rPr lang="es-ES" sz="1600" b="1" dirty="0" smtClean="0">
                <a:effectLst/>
                <a:latin typeface="Arial" charset="0"/>
                <a:sym typeface="Wingdings" pitchFamily="2" charset="2"/>
              </a:rPr>
              <a:t>NODOS</a:t>
            </a:r>
            <a:endParaRPr lang="es-ES" sz="1600" b="1" dirty="0">
              <a:effectLst/>
              <a:latin typeface="Arial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428728" y="4286256"/>
            <a:ext cx="57150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Visualización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</a:t>
            </a:r>
            <a:r>
              <a:rPr lang="es-ES" sz="1600" i="1" dirty="0" smtClean="0">
                <a:effectLst/>
                <a:latin typeface="Arial" charset="0"/>
                <a:sym typeface="Wingdings" pitchFamily="2" charset="2"/>
              </a:rPr>
              <a:t>browsers o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visores (en tiempo real).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2285992"/>
            <a:ext cx="1714512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4890</TotalTime>
  <Words>1207</Words>
  <Application>Microsoft PowerPoint</Application>
  <PresentationFormat>Presentación en pantalla (4:3)</PresentationFormat>
  <Paragraphs>395</Paragraphs>
  <Slides>34</Slides>
  <Notes>34</Notes>
  <HiddenSlides>0</HiddenSlides>
  <MMClips>1</MMClips>
  <ScaleCrop>false</ScaleCrop>
  <HeadingPairs>
    <vt:vector size="6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  <vt:variant>
        <vt:lpstr>Presentaciones personalizadas</vt:lpstr>
      </vt:variant>
      <vt:variant>
        <vt:i4>1</vt:i4>
      </vt:variant>
    </vt:vector>
  </HeadingPairs>
  <TitlesOfParts>
    <vt:vector size="36" baseType="lpstr">
      <vt:lpstr>Brío</vt:lpstr>
      <vt:lpstr>Diapositiva 1</vt:lpstr>
      <vt:lpstr>  Índice </vt:lpstr>
      <vt:lpstr>  Sistema BCI </vt:lpstr>
      <vt:lpstr>  Sistema BCI  </vt:lpstr>
      <vt:lpstr>  Sistema BCI  </vt:lpstr>
      <vt:lpstr>  Índice </vt:lpstr>
      <vt:lpstr>  Realidad Virtual y VRML </vt:lpstr>
      <vt:lpstr>  Realidad Virtual y VRML </vt:lpstr>
      <vt:lpstr>  Índice </vt:lpstr>
      <vt:lpstr>  Objetivos </vt:lpstr>
      <vt:lpstr>  Índice </vt:lpstr>
      <vt:lpstr>  Herramientas utilizadas </vt:lpstr>
      <vt:lpstr>  Índice </vt:lpstr>
      <vt:lpstr>  Vivienda virtual </vt:lpstr>
      <vt:lpstr>  Vivienda virtual  </vt:lpstr>
      <vt:lpstr>  Vivienda virtual </vt:lpstr>
      <vt:lpstr>  Vivienda virtual </vt:lpstr>
      <vt:lpstr>  ETSIT virtual  </vt:lpstr>
      <vt:lpstr>  ETSIT virtual  </vt:lpstr>
      <vt:lpstr>  ETSIT virtual  </vt:lpstr>
      <vt:lpstr>  Simulador de vuelo </vt:lpstr>
      <vt:lpstr>  Simulador de vuelo </vt:lpstr>
      <vt:lpstr>  Simulador de vuelo </vt:lpstr>
      <vt:lpstr>  Simulador de vuelo </vt:lpstr>
      <vt:lpstr>  Iluminación de mundos  </vt:lpstr>
      <vt:lpstr>  Índice </vt:lpstr>
      <vt:lpstr>  Integración y pruebas </vt:lpstr>
      <vt:lpstr>  Integración y pruebas </vt:lpstr>
      <vt:lpstr>  Integración y pruebas </vt:lpstr>
      <vt:lpstr>  Integración y pruebas </vt:lpstr>
      <vt:lpstr>  Índice </vt:lpstr>
      <vt:lpstr>  Conclusiones y líneas futuras </vt:lpstr>
      <vt:lpstr>  Conclusiones y líneas futuras </vt:lpstr>
      <vt:lpstr>Diapositiva 34</vt:lpstr>
      <vt:lpstr>Presentación personalizada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del Carmen</dc:creator>
  <cp:lastModifiedBy>mjromero</cp:lastModifiedBy>
  <cp:revision>542</cp:revision>
  <dcterms:created xsi:type="dcterms:W3CDTF">2004-09-12T17:26:54Z</dcterms:created>
  <dcterms:modified xsi:type="dcterms:W3CDTF">2009-11-07T17:46:57Z</dcterms:modified>
</cp:coreProperties>
</file>